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17" r:id="rId2"/>
    <p:sldId id="315" r:id="rId3"/>
    <p:sldId id="314" r:id="rId4"/>
    <p:sldId id="313" r:id="rId5"/>
    <p:sldId id="287" r:id="rId6"/>
    <p:sldId id="302" r:id="rId7"/>
    <p:sldId id="288" r:id="rId8"/>
    <p:sldId id="259" r:id="rId9"/>
    <p:sldId id="258" r:id="rId10"/>
    <p:sldId id="306" r:id="rId11"/>
    <p:sldId id="292" r:id="rId12"/>
    <p:sldId id="293" r:id="rId13"/>
    <p:sldId id="294" r:id="rId14"/>
    <p:sldId id="312" r:id="rId15"/>
    <p:sldId id="336" r:id="rId16"/>
    <p:sldId id="335" r:id="rId17"/>
    <p:sldId id="334" r:id="rId18"/>
    <p:sldId id="333" r:id="rId19"/>
    <p:sldId id="332" r:id="rId20"/>
    <p:sldId id="331" r:id="rId21"/>
    <p:sldId id="330" r:id="rId22"/>
    <p:sldId id="329" r:id="rId23"/>
    <p:sldId id="328" r:id="rId24"/>
    <p:sldId id="327" r:id="rId25"/>
    <p:sldId id="326" r:id="rId26"/>
    <p:sldId id="325" r:id="rId27"/>
    <p:sldId id="324" r:id="rId28"/>
    <p:sldId id="323" r:id="rId29"/>
    <p:sldId id="322" r:id="rId30"/>
    <p:sldId id="321" r:id="rId31"/>
    <p:sldId id="320" r:id="rId32"/>
    <p:sldId id="319" r:id="rId33"/>
    <p:sldId id="318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42F070-4600-42FC-A8AA-DC42D9E393AB}" v="566" dt="2021-09-02T13:32:02.376"/>
    <p1510:client id="{B90FE29A-FB6B-3877-DCD9-C5FF8CD6FE29}" v="35" dt="2023-04-07T19:43:49.6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62" d="100"/>
          <a:sy n="62" d="100"/>
        </p:scale>
        <p:origin x="7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peaks, Liz" userId="S::speakse@fultonschools.org::7b97b31d-b8e0-4568-8593-b93fcabfbde4" providerId="AD" clId="Web-{B90FE29A-FB6B-3877-DCD9-C5FF8CD6FE29}"/>
    <pc:docChg chg="addSld delSld sldOrd">
      <pc:chgData name="Speaks, Liz" userId="S::speakse@fultonschools.org::7b97b31d-b8e0-4568-8593-b93fcabfbde4" providerId="AD" clId="Web-{B90FE29A-FB6B-3877-DCD9-C5FF8CD6FE29}" dt="2023-04-07T19:43:49.672" v="34"/>
      <pc:docMkLst>
        <pc:docMk/>
      </pc:docMkLst>
      <pc:sldChg chg="del">
        <pc:chgData name="Speaks, Liz" userId="S::speakse@fultonschools.org::7b97b31d-b8e0-4568-8593-b93fcabfbde4" providerId="AD" clId="Web-{B90FE29A-FB6B-3877-DCD9-C5FF8CD6FE29}" dt="2023-04-07T19:36:34.176" v="5"/>
        <pc:sldMkLst>
          <pc:docMk/>
          <pc:sldMk cId="2004246655" sldId="272"/>
        </pc:sldMkLst>
      </pc:sldChg>
      <pc:sldChg chg="ord">
        <pc:chgData name="Speaks, Liz" userId="S::speakse@fultonschools.org::7b97b31d-b8e0-4568-8593-b93fcabfbde4" providerId="AD" clId="Web-{B90FE29A-FB6B-3877-DCD9-C5FF8CD6FE29}" dt="2023-04-07T19:37:41.743" v="13"/>
        <pc:sldMkLst>
          <pc:docMk/>
          <pc:sldMk cId="3037949278" sldId="287"/>
        </pc:sldMkLst>
      </pc:sldChg>
      <pc:sldChg chg="del">
        <pc:chgData name="Speaks, Liz" userId="S::speakse@fultonschools.org::7b97b31d-b8e0-4568-8593-b93fcabfbde4" providerId="AD" clId="Web-{B90FE29A-FB6B-3877-DCD9-C5FF8CD6FE29}" dt="2023-04-07T19:36:35.238" v="6"/>
        <pc:sldMkLst>
          <pc:docMk/>
          <pc:sldMk cId="3383921311" sldId="296"/>
        </pc:sldMkLst>
      </pc:sldChg>
      <pc:sldChg chg="del">
        <pc:chgData name="Speaks, Liz" userId="S::speakse@fultonschools.org::7b97b31d-b8e0-4568-8593-b93fcabfbde4" providerId="AD" clId="Web-{B90FE29A-FB6B-3877-DCD9-C5FF8CD6FE29}" dt="2023-04-07T19:36:43.067" v="8"/>
        <pc:sldMkLst>
          <pc:docMk/>
          <pc:sldMk cId="1282819977" sldId="297"/>
        </pc:sldMkLst>
      </pc:sldChg>
      <pc:sldChg chg="del">
        <pc:chgData name="Speaks, Liz" userId="S::speakse@fultonschools.org::7b97b31d-b8e0-4568-8593-b93fcabfbde4" providerId="AD" clId="Web-{B90FE29A-FB6B-3877-DCD9-C5FF8CD6FE29}" dt="2023-04-07T19:35:38.875" v="0"/>
        <pc:sldMkLst>
          <pc:docMk/>
          <pc:sldMk cId="1691975082" sldId="307"/>
        </pc:sldMkLst>
      </pc:sldChg>
      <pc:sldChg chg="del">
        <pc:chgData name="Speaks, Liz" userId="S::speakse@fultonschools.org::7b97b31d-b8e0-4568-8593-b93fcabfbde4" providerId="AD" clId="Web-{B90FE29A-FB6B-3877-DCD9-C5FF8CD6FE29}" dt="2023-04-07T19:35:45.485" v="1"/>
        <pc:sldMkLst>
          <pc:docMk/>
          <pc:sldMk cId="3343932888" sldId="308"/>
        </pc:sldMkLst>
      </pc:sldChg>
      <pc:sldChg chg="del">
        <pc:chgData name="Speaks, Liz" userId="S::speakse@fultonschools.org::7b97b31d-b8e0-4568-8593-b93fcabfbde4" providerId="AD" clId="Web-{B90FE29A-FB6B-3877-DCD9-C5FF8CD6FE29}" dt="2023-04-07T19:36:22.144" v="4"/>
        <pc:sldMkLst>
          <pc:docMk/>
          <pc:sldMk cId="2051461105" sldId="309"/>
        </pc:sldMkLst>
      </pc:sldChg>
      <pc:sldChg chg="add">
        <pc:chgData name="Speaks, Liz" userId="S::speakse@fultonschools.org::7b97b31d-b8e0-4568-8593-b93fcabfbde4" providerId="AD" clId="Web-{B90FE29A-FB6B-3877-DCD9-C5FF8CD6FE29}" dt="2023-04-07T19:37:18.726" v="9"/>
        <pc:sldMkLst>
          <pc:docMk/>
          <pc:sldMk cId="2883114966" sldId="313"/>
        </pc:sldMkLst>
      </pc:sldChg>
      <pc:sldChg chg="add">
        <pc:chgData name="Speaks, Liz" userId="S::speakse@fultonschools.org::7b97b31d-b8e0-4568-8593-b93fcabfbde4" providerId="AD" clId="Web-{B90FE29A-FB6B-3877-DCD9-C5FF8CD6FE29}" dt="2023-04-07T19:37:18.788" v="10"/>
        <pc:sldMkLst>
          <pc:docMk/>
          <pc:sldMk cId="468569573" sldId="314"/>
        </pc:sldMkLst>
      </pc:sldChg>
      <pc:sldChg chg="del">
        <pc:chgData name="Speaks, Liz" userId="S::speakse@fultonschools.org::7b97b31d-b8e0-4568-8593-b93fcabfbde4" providerId="AD" clId="Web-{B90FE29A-FB6B-3877-DCD9-C5FF8CD6FE29}" dt="2023-04-07T19:35:47.688" v="2"/>
        <pc:sldMkLst>
          <pc:docMk/>
          <pc:sldMk cId="2718050708" sldId="314"/>
        </pc:sldMkLst>
      </pc:sldChg>
      <pc:sldChg chg="add">
        <pc:chgData name="Speaks, Liz" userId="S::speakse@fultonschools.org::7b97b31d-b8e0-4568-8593-b93fcabfbde4" providerId="AD" clId="Web-{B90FE29A-FB6B-3877-DCD9-C5FF8CD6FE29}" dt="2023-04-07T19:37:18.866" v="11"/>
        <pc:sldMkLst>
          <pc:docMk/>
          <pc:sldMk cId="2250058462" sldId="315"/>
        </pc:sldMkLst>
      </pc:sldChg>
      <pc:sldChg chg="del">
        <pc:chgData name="Speaks, Liz" userId="S::speakse@fultonschools.org::7b97b31d-b8e0-4568-8593-b93fcabfbde4" providerId="AD" clId="Web-{B90FE29A-FB6B-3877-DCD9-C5FF8CD6FE29}" dt="2023-04-07T19:35:50.845" v="3"/>
        <pc:sldMkLst>
          <pc:docMk/>
          <pc:sldMk cId="3873617767" sldId="315"/>
        </pc:sldMkLst>
      </pc:sldChg>
      <pc:sldChg chg="add del">
        <pc:chgData name="Speaks, Liz" userId="S::speakse@fultonschools.org::7b97b31d-b8e0-4568-8593-b93fcabfbde4" providerId="AD" clId="Web-{B90FE29A-FB6B-3877-DCD9-C5FF8CD6FE29}" dt="2023-04-07T19:38:16.917" v="15"/>
        <pc:sldMkLst>
          <pc:docMk/>
          <pc:sldMk cId="1658125134" sldId="316"/>
        </pc:sldMkLst>
      </pc:sldChg>
      <pc:sldChg chg="del">
        <pc:chgData name="Speaks, Liz" userId="S::speakse@fultonschools.org::7b97b31d-b8e0-4568-8593-b93fcabfbde4" providerId="AD" clId="Web-{B90FE29A-FB6B-3877-DCD9-C5FF8CD6FE29}" dt="2023-04-07T19:36:35.942" v="7"/>
        <pc:sldMkLst>
          <pc:docMk/>
          <pc:sldMk cId="3117215744" sldId="316"/>
        </pc:sldMkLst>
      </pc:sldChg>
      <pc:sldChg chg="add">
        <pc:chgData name="Speaks, Liz" userId="S::speakse@fultonschools.org::7b97b31d-b8e0-4568-8593-b93fcabfbde4" providerId="AD" clId="Web-{B90FE29A-FB6B-3877-DCD9-C5FF8CD6FE29}" dt="2023-04-07T19:38:13.698" v="14"/>
        <pc:sldMkLst>
          <pc:docMk/>
          <pc:sldMk cId="943285729" sldId="317"/>
        </pc:sldMkLst>
      </pc:sldChg>
      <pc:sldChg chg="add">
        <pc:chgData name="Speaks, Liz" userId="S::speakse@fultonschools.org::7b97b31d-b8e0-4568-8593-b93fcabfbde4" providerId="AD" clId="Web-{B90FE29A-FB6B-3877-DCD9-C5FF8CD6FE29}" dt="2023-04-07T19:43:47.985" v="16"/>
        <pc:sldMkLst>
          <pc:docMk/>
          <pc:sldMk cId="1174860973" sldId="318"/>
        </pc:sldMkLst>
      </pc:sldChg>
      <pc:sldChg chg="add">
        <pc:chgData name="Speaks, Liz" userId="S::speakse@fultonschools.org::7b97b31d-b8e0-4568-8593-b93fcabfbde4" providerId="AD" clId="Web-{B90FE29A-FB6B-3877-DCD9-C5FF8CD6FE29}" dt="2023-04-07T19:43:48.047" v="17"/>
        <pc:sldMkLst>
          <pc:docMk/>
          <pc:sldMk cId="1966787056" sldId="319"/>
        </pc:sldMkLst>
      </pc:sldChg>
      <pc:sldChg chg="add">
        <pc:chgData name="Speaks, Liz" userId="S::speakse@fultonschools.org::7b97b31d-b8e0-4568-8593-b93fcabfbde4" providerId="AD" clId="Web-{B90FE29A-FB6B-3877-DCD9-C5FF8CD6FE29}" dt="2023-04-07T19:43:48.141" v="18"/>
        <pc:sldMkLst>
          <pc:docMk/>
          <pc:sldMk cId="2287035663" sldId="320"/>
        </pc:sldMkLst>
      </pc:sldChg>
      <pc:sldChg chg="add">
        <pc:chgData name="Speaks, Liz" userId="S::speakse@fultonschools.org::7b97b31d-b8e0-4568-8593-b93fcabfbde4" providerId="AD" clId="Web-{B90FE29A-FB6B-3877-DCD9-C5FF8CD6FE29}" dt="2023-04-07T19:43:48.250" v="19"/>
        <pc:sldMkLst>
          <pc:docMk/>
          <pc:sldMk cId="594901379" sldId="321"/>
        </pc:sldMkLst>
      </pc:sldChg>
      <pc:sldChg chg="add">
        <pc:chgData name="Speaks, Liz" userId="S::speakse@fultonschools.org::7b97b31d-b8e0-4568-8593-b93fcabfbde4" providerId="AD" clId="Web-{B90FE29A-FB6B-3877-DCD9-C5FF8CD6FE29}" dt="2023-04-07T19:43:48.344" v="20"/>
        <pc:sldMkLst>
          <pc:docMk/>
          <pc:sldMk cId="4026502032" sldId="322"/>
        </pc:sldMkLst>
      </pc:sldChg>
      <pc:sldChg chg="add">
        <pc:chgData name="Speaks, Liz" userId="S::speakse@fultonschools.org::7b97b31d-b8e0-4568-8593-b93fcabfbde4" providerId="AD" clId="Web-{B90FE29A-FB6B-3877-DCD9-C5FF8CD6FE29}" dt="2023-04-07T19:43:48.516" v="21"/>
        <pc:sldMkLst>
          <pc:docMk/>
          <pc:sldMk cId="2017668289" sldId="323"/>
        </pc:sldMkLst>
      </pc:sldChg>
      <pc:sldChg chg="add">
        <pc:chgData name="Speaks, Liz" userId="S::speakse@fultonschools.org::7b97b31d-b8e0-4568-8593-b93fcabfbde4" providerId="AD" clId="Web-{B90FE29A-FB6B-3877-DCD9-C5FF8CD6FE29}" dt="2023-04-07T19:43:48.578" v="22"/>
        <pc:sldMkLst>
          <pc:docMk/>
          <pc:sldMk cId="2375125281" sldId="324"/>
        </pc:sldMkLst>
      </pc:sldChg>
      <pc:sldChg chg="add">
        <pc:chgData name="Speaks, Liz" userId="S::speakse@fultonschools.org::7b97b31d-b8e0-4568-8593-b93fcabfbde4" providerId="AD" clId="Web-{B90FE29A-FB6B-3877-DCD9-C5FF8CD6FE29}" dt="2023-04-07T19:43:48.625" v="23"/>
        <pc:sldMkLst>
          <pc:docMk/>
          <pc:sldMk cId="137258181" sldId="325"/>
        </pc:sldMkLst>
      </pc:sldChg>
      <pc:sldChg chg="add">
        <pc:chgData name="Speaks, Liz" userId="S::speakse@fultonschools.org::7b97b31d-b8e0-4568-8593-b93fcabfbde4" providerId="AD" clId="Web-{B90FE29A-FB6B-3877-DCD9-C5FF8CD6FE29}" dt="2023-04-07T19:43:48.750" v="24"/>
        <pc:sldMkLst>
          <pc:docMk/>
          <pc:sldMk cId="3423250605" sldId="326"/>
        </pc:sldMkLst>
      </pc:sldChg>
      <pc:sldChg chg="add">
        <pc:chgData name="Speaks, Liz" userId="S::speakse@fultonschools.org::7b97b31d-b8e0-4568-8593-b93fcabfbde4" providerId="AD" clId="Web-{B90FE29A-FB6B-3877-DCD9-C5FF8CD6FE29}" dt="2023-04-07T19:43:48.875" v="25"/>
        <pc:sldMkLst>
          <pc:docMk/>
          <pc:sldMk cId="1702702075" sldId="327"/>
        </pc:sldMkLst>
      </pc:sldChg>
      <pc:sldChg chg="add">
        <pc:chgData name="Speaks, Liz" userId="S::speakse@fultonschools.org::7b97b31d-b8e0-4568-8593-b93fcabfbde4" providerId="AD" clId="Web-{B90FE29A-FB6B-3877-DCD9-C5FF8CD6FE29}" dt="2023-04-07T19:43:49" v="26"/>
        <pc:sldMkLst>
          <pc:docMk/>
          <pc:sldMk cId="947502418" sldId="328"/>
        </pc:sldMkLst>
      </pc:sldChg>
      <pc:sldChg chg="add">
        <pc:chgData name="Speaks, Liz" userId="S::speakse@fultonschools.org::7b97b31d-b8e0-4568-8593-b93fcabfbde4" providerId="AD" clId="Web-{B90FE29A-FB6B-3877-DCD9-C5FF8CD6FE29}" dt="2023-04-07T19:43:49.078" v="27"/>
        <pc:sldMkLst>
          <pc:docMk/>
          <pc:sldMk cId="1601993309" sldId="329"/>
        </pc:sldMkLst>
      </pc:sldChg>
      <pc:sldChg chg="add">
        <pc:chgData name="Speaks, Liz" userId="S::speakse@fultonschools.org::7b97b31d-b8e0-4568-8593-b93fcabfbde4" providerId="AD" clId="Web-{B90FE29A-FB6B-3877-DCD9-C5FF8CD6FE29}" dt="2023-04-07T19:43:49.157" v="28"/>
        <pc:sldMkLst>
          <pc:docMk/>
          <pc:sldMk cId="2276841424" sldId="330"/>
        </pc:sldMkLst>
      </pc:sldChg>
      <pc:sldChg chg="add">
        <pc:chgData name="Speaks, Liz" userId="S::speakse@fultonschools.org::7b97b31d-b8e0-4568-8593-b93fcabfbde4" providerId="AD" clId="Web-{B90FE29A-FB6B-3877-DCD9-C5FF8CD6FE29}" dt="2023-04-07T19:43:49.250" v="29"/>
        <pc:sldMkLst>
          <pc:docMk/>
          <pc:sldMk cId="863415644" sldId="331"/>
        </pc:sldMkLst>
      </pc:sldChg>
      <pc:sldChg chg="add">
        <pc:chgData name="Speaks, Liz" userId="S::speakse@fultonschools.org::7b97b31d-b8e0-4568-8593-b93fcabfbde4" providerId="AD" clId="Web-{B90FE29A-FB6B-3877-DCD9-C5FF8CD6FE29}" dt="2023-04-07T19:43:49.344" v="30"/>
        <pc:sldMkLst>
          <pc:docMk/>
          <pc:sldMk cId="3630836671" sldId="332"/>
        </pc:sldMkLst>
      </pc:sldChg>
      <pc:sldChg chg="add">
        <pc:chgData name="Speaks, Liz" userId="S::speakse@fultonschools.org::7b97b31d-b8e0-4568-8593-b93fcabfbde4" providerId="AD" clId="Web-{B90FE29A-FB6B-3877-DCD9-C5FF8CD6FE29}" dt="2023-04-07T19:43:49.407" v="31"/>
        <pc:sldMkLst>
          <pc:docMk/>
          <pc:sldMk cId="285555348" sldId="333"/>
        </pc:sldMkLst>
      </pc:sldChg>
      <pc:sldChg chg="add">
        <pc:chgData name="Speaks, Liz" userId="S::speakse@fultonschools.org::7b97b31d-b8e0-4568-8593-b93fcabfbde4" providerId="AD" clId="Web-{B90FE29A-FB6B-3877-DCD9-C5FF8CD6FE29}" dt="2023-04-07T19:43:49.500" v="32"/>
        <pc:sldMkLst>
          <pc:docMk/>
          <pc:sldMk cId="2637465947" sldId="334"/>
        </pc:sldMkLst>
      </pc:sldChg>
      <pc:sldChg chg="add">
        <pc:chgData name="Speaks, Liz" userId="S::speakse@fultonschools.org::7b97b31d-b8e0-4568-8593-b93fcabfbde4" providerId="AD" clId="Web-{B90FE29A-FB6B-3877-DCD9-C5FF8CD6FE29}" dt="2023-04-07T19:43:49.594" v="33"/>
        <pc:sldMkLst>
          <pc:docMk/>
          <pc:sldMk cId="2758372616" sldId="335"/>
        </pc:sldMkLst>
      </pc:sldChg>
      <pc:sldChg chg="add">
        <pc:chgData name="Speaks, Liz" userId="S::speakse@fultonschools.org::7b97b31d-b8e0-4568-8593-b93fcabfbde4" providerId="AD" clId="Web-{B90FE29A-FB6B-3877-DCD9-C5FF8CD6FE29}" dt="2023-04-07T19:43:49.672" v="34"/>
        <pc:sldMkLst>
          <pc:docMk/>
          <pc:sldMk cId="1595118476" sldId="3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2344723-E6F7-47E7-B2C1-A95CC25A093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9ED1C5-4CAA-495B-9FA3-FE36CFF14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70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3d4c171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3d4c171f_1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24bb4c9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24bb4c99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842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24bb4c9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24bb4c99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802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c25249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c252490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2134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c25249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c252490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266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c25249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c252490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067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24bb4c9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24bb4c99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24bb4c9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24bb4c99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802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24bb4c9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24bb4c99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903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c25249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c252490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2134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c25249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c252490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93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3d4c171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3d4c171f_1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083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c25249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c252490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266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c25249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c252490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109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c25249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c252490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318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c25249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c252490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000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c25249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c252490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529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c25249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c2524902_0_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003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3d4c171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3d4c171f_1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3d4c171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3d4c171f_1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770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3d4c171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3d4c171f_1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083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3d4c171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3d4c171f_1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058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8c252490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8c2524902_0_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543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3d4c171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3d4c171f_1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1755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3d4c171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3d4c171f_1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83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3d4c171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3d4c171f_1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0529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3d4c171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3d4c171f_1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390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8c252490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8c2524902_0_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244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8c25249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8c2524902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55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8c25249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8c2524902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6754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8c25249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8c2524902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69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773ffed2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773ffed2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24bb4c9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24bb4c99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B5D1-D50F-4C99-85AE-D68C69039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465180-F2F6-44EF-B347-58BC1B108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E0DA1-BE87-4DA4-B2D6-F10D7619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86EA6-5C06-4AAC-BFA7-FECDD048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5EC78-AFDF-4515-9B07-654354B7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0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71657-A043-449C-B868-066716B4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B7F7F-DE7A-463C-A9F4-A40627156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B13A2-6166-4223-A67A-8B5EE5A9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C417D-EC0F-45E8-A34D-DF86107A8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0016-ECF6-49AB-A893-8A62FA43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1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8A20CB-9124-449B-8E5D-9535BB35D2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CAA45-2F71-4499-B96C-A23E7E3D8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E6E14-7538-4C0E-89ED-CAC67B11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FE0FA-FE2D-42E2-B520-D6911784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2194E-DAB5-4E7D-A925-EEC688AA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610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CF7E-4DEB-4345-BB27-E57B6AA43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A7DBE-4615-49E9-B87F-97DB35A96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0CB51-6E4F-44BA-B3B4-B95BF862D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EED18-4BC2-4A9F-B382-4D62258DA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000B2-0740-4C19-A971-2BEDBA03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3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017F-A53F-4CFA-A6BD-89AA3661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068BF-1C54-4C4F-A048-C8FA2CEE0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47D75-5B78-43B1-905B-E440A7FF9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88966-BF0A-4944-9F8E-291C8819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0F588-F2B0-4F6B-9A2A-F4FC7ACA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1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D554-F474-47F0-A0D3-C9D78024F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67D4F-4C74-464B-8700-291D0B095D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3D05F-FD8E-4A39-B5E8-44E807C79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0B8DF-CB75-4DD5-9327-E46EED67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4B2F1-7013-408C-9E64-8D1FD448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345EB-681A-47A2-8714-A7DAA0A6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E0B1C-96CF-4084-A2D7-7000A1D66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DF2CA-5524-435F-ACFD-7BF94C15A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A7381-DEA8-4A03-B013-75EEFCDB0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E81CCA-5285-45E5-9E01-F9CA4FB2D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F41B0-ABBB-47EB-B13D-F336986FFA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27AA18-6044-4B00-BAD1-8BE07D54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0E5BFF-4CED-4647-A631-616FB704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1A56E7-1662-4FDF-85F5-8186D7ECB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075B-FDE9-47B5-9B03-D34BA6570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EF5DB-DD30-4C5E-BF96-12C6F409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C46D0-3AD2-4B10-82B5-271C2AA65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B01E7-4C89-49EE-B898-BFDE68AD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1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7949FC-D3C3-43C1-B866-1ED5256E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281C1-B1C8-41C9-AEA7-334B96B2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A3DD-4D3E-4497-9517-8379C581D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4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C8FF-2B3C-412C-B4DB-24E58A8EF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6B5B-EC60-45A1-B798-E6A140A6B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4AEF3-C97B-4A17-9F31-CE9AD8292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FA639-1FA9-47C0-BBA1-944A9019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23665-45D3-4195-BAF9-4758884D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4B694-FFE0-41CD-AA37-6E75CB03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0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6394-E6D1-45EC-9710-F4A8369B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AE8B77-1FE1-4F58-BE99-E5EA85EE3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EF4D9-759D-4AF6-AC79-AEA93254D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6EB88-63D8-4516-95C4-7DCBD4889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FD715-10DF-4A5F-8CB9-F3286EEEE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F33CB-A85A-4441-A2C3-42269107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5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F80D04-602A-4C1E-A78B-A9DA12FA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C2C2A-8D4F-4683-8EE1-0A1C45DAA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11F1-52A9-4FBC-93C9-4DD8F4629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15ED-C9A8-42B2-B0DE-8A7E6ADFB8B3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E7414-1006-4ED3-9D34-9D18E715B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12A84-7F70-4CFC-8A8B-030B16915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E7657-CD37-4121-B6C7-36798F06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6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eRBOgtp0Hac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4ic6bFOEdzs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4ic6bFOEdzs?feature=oembed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E3wXWC3i9qo12kF3S8KZwIV4MPB-mywXB3dm-U9NCjs/edit?usp=shar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4ic6bFOEdzs?feature=oembed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E3wXWC3i9qo12kF3S8KZwIV4MPB-mywXB3dm-U9NCjs/edit?usp=sharin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4ic6bFOEdzs?feature=oembed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4ic6bFOEdzs?feature=oembed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E3wXWC3i9qo12kF3S8KZwIV4MPB-mywXB3dm-U9NCjs/edit?usp=sharin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hyperlink" Target="https://quizlet.com/_a6wjaj?x=1jqt&amp;i=svx0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4ic6bFOEdzs?feature=oembed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ultonk12-my.sharepoint.com/:b:/g/personal/speakse_fultonschools_org/EcO_iat2rBJNgQL9oODzQucBtivx5_wwbLkDlcgHkP_-ow?e=ZoirHo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fultonk12-my.sharepoint.com/:v:/g/personal/speakse_fultonschools_org/EapRq0BoJVFAvDHDbuvN1aABfm8en6vwPIg8-aSHGmA_rA?e=cCfVc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4ic6bFOEdzs?feature=oembed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-stopwatch.com/bomb-countdown/full-scree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4ic6bFOEdzs?feature=oembed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Thursday </a:t>
            </a:r>
            <a:r>
              <a:rPr lang="en-US" dirty="0"/>
              <a:t>8/26/2021 – Activator  </a:t>
            </a:r>
            <a:endParaRPr dirty="0"/>
          </a:p>
        </p:txBody>
      </p:sp>
      <p:pic>
        <p:nvPicPr>
          <p:cNvPr id="9" name="Online Media 2" title="5 Minute Timer">
            <a:hlinkClick r:id="" action="ppaction://media"/>
            <a:extLst>
              <a:ext uri="{FF2B5EF4-FFF2-40B4-BE49-F238E27FC236}">
                <a16:creationId xmlns:a16="http://schemas.microsoft.com/office/drawing/2014/main" id="{3A7CFEAE-C1DC-4F71-9F1F-67B571E513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25288" y="-16233"/>
            <a:ext cx="1357512" cy="76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1C0D4B-C127-4B92-9A80-C112AE48EF56}"/>
              </a:ext>
            </a:extLst>
          </p:cNvPr>
          <p:cNvSpPr txBox="1"/>
          <p:nvPr/>
        </p:nvSpPr>
        <p:spPr>
          <a:xfrm>
            <a:off x="18724" y="747367"/>
            <a:ext cx="121640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dk1"/>
                </a:solidFill>
              </a:rPr>
              <a:t>Directions: </a:t>
            </a:r>
            <a:r>
              <a:rPr lang="en-US" sz="2000" b="1" dirty="0">
                <a:solidFill>
                  <a:schemeClr val="dk1"/>
                </a:solidFill>
              </a:rPr>
              <a:t>FIRST, </a:t>
            </a:r>
            <a:r>
              <a:rPr lang="en-US" sz="2000" dirty="0">
                <a:solidFill>
                  <a:schemeClr val="dk1"/>
                </a:solidFill>
              </a:rPr>
              <a:t>get your science journal. </a:t>
            </a:r>
            <a:r>
              <a:rPr lang="en-US" sz="2000" b="1" dirty="0">
                <a:solidFill>
                  <a:schemeClr val="dk1"/>
                </a:solidFill>
              </a:rPr>
              <a:t>NEXT, </a:t>
            </a:r>
            <a:r>
              <a:rPr lang="en-US" sz="2000" dirty="0">
                <a:solidFill>
                  <a:schemeClr val="dk1"/>
                </a:solidFill>
              </a:rPr>
              <a:t>put your CER from yesterday in the tray on the front table. </a:t>
            </a:r>
            <a:r>
              <a:rPr lang="en-US" sz="2000" b="1" dirty="0">
                <a:solidFill>
                  <a:schemeClr val="dk1"/>
                </a:solidFill>
              </a:rPr>
              <a:t>Lastly, </a:t>
            </a:r>
            <a:r>
              <a:rPr lang="en-US" sz="2000" dirty="0">
                <a:solidFill>
                  <a:schemeClr val="dk1"/>
                </a:solidFill>
              </a:rPr>
              <a:t>read the statement below and follow the directions.</a:t>
            </a:r>
          </a:p>
          <a:p>
            <a:endParaRPr lang="en-US" sz="2000" dirty="0">
              <a:solidFill>
                <a:schemeClr val="dk1"/>
              </a:solidFill>
            </a:endParaRPr>
          </a:p>
          <a:p>
            <a:r>
              <a:rPr lang="en-US" sz="2000" dirty="0"/>
              <a:t>Scientists often have to create and/or follow procedures. </a:t>
            </a:r>
            <a:r>
              <a:rPr lang="en-US" sz="2000" dirty="0">
                <a:solidFill>
                  <a:srgbClr val="FF0000"/>
                </a:solidFill>
              </a:rPr>
              <a:t>Procedures are a series of actions conducted in a certain order.</a:t>
            </a:r>
            <a:r>
              <a:rPr lang="en-US" sz="2000" dirty="0"/>
              <a:t> Write the procedure someone would need to follow in order to make a peanut butter and jelly sandwich.</a:t>
            </a:r>
          </a:p>
          <a:p>
            <a:endParaRPr lang="en-US" sz="2000" dirty="0"/>
          </a:p>
        </p:txBody>
      </p:sp>
      <p:pic>
        <p:nvPicPr>
          <p:cNvPr id="5" name="Google Shape;106;p18">
            <a:extLst>
              <a:ext uri="{FF2B5EF4-FFF2-40B4-BE49-F238E27FC236}">
                <a16:creationId xmlns:a16="http://schemas.microsoft.com/office/drawing/2014/main" id="{C73DD2EC-BC0C-4AA2-8CA8-DC696E658B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184" y="4281859"/>
            <a:ext cx="4321833" cy="219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7;p18">
            <a:extLst>
              <a:ext uri="{FF2B5EF4-FFF2-40B4-BE49-F238E27FC236}">
                <a16:creationId xmlns:a16="http://schemas.microsoft.com/office/drawing/2014/main" id="{E1AE970B-40D9-4745-B400-7DB8F0CF733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14001" y="3315964"/>
            <a:ext cx="2697697" cy="263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8">
            <a:extLst>
              <a:ext uri="{FF2B5EF4-FFF2-40B4-BE49-F238E27FC236}">
                <a16:creationId xmlns:a16="http://schemas.microsoft.com/office/drawing/2014/main" id="{E596620B-6132-4F9F-AF5B-F31E80831A7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9676" y="4273242"/>
            <a:ext cx="3771900" cy="21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0ACC9E-D07A-4089-95CC-A9E00893A06D}"/>
              </a:ext>
            </a:extLst>
          </p:cNvPr>
          <p:cNvSpPr txBox="1"/>
          <p:nvPr/>
        </p:nvSpPr>
        <p:spPr>
          <a:xfrm>
            <a:off x="9309685" y="6110633"/>
            <a:ext cx="219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8"/>
              </a:rPr>
              <a:t>Peanut Butter Jelly Time Song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8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FF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Tuesday </a:t>
            </a:r>
            <a:r>
              <a:rPr lang="en-US"/>
              <a:t>8/31/2021 - Activator KEY</a:t>
            </a:r>
            <a:endParaRPr/>
          </a:p>
        </p:txBody>
      </p:sp>
      <p:graphicFrame>
        <p:nvGraphicFramePr>
          <p:cNvPr id="6" name="Google Shape;62;p14">
            <a:extLst>
              <a:ext uri="{FF2B5EF4-FFF2-40B4-BE49-F238E27FC236}">
                <a16:creationId xmlns:a16="http://schemas.microsoft.com/office/drawing/2014/main" id="{028C254A-93F3-484F-9AF5-C0FCC8368DCA}"/>
              </a:ext>
            </a:extLst>
          </p:cNvPr>
          <p:cNvGraphicFramePr/>
          <p:nvPr/>
        </p:nvGraphicFramePr>
        <p:xfrm>
          <a:off x="177572" y="2636174"/>
          <a:ext cx="6437700" cy="40841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78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9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A. Model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One element that is not changed throughout an experiment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0"/>
                        <a:t>B. </a:t>
                      </a:r>
                      <a:r>
                        <a:rPr lang="en" sz="2000"/>
                        <a:t>Consistency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</a:rPr>
                        <a:t>A representation of an idea, object, or process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C. Variable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Using the same procedure repeatedly to collect data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D. Controlled Variable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Any part of of the procedure that could change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Google Shape;64;p14">
            <a:extLst>
              <a:ext uri="{FF2B5EF4-FFF2-40B4-BE49-F238E27FC236}">
                <a16:creationId xmlns:a16="http://schemas.microsoft.com/office/drawing/2014/main" id="{C158F976-6A34-4B6D-A9D3-4B1E5465BD7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219" y="713898"/>
            <a:ext cx="5274581" cy="61441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E4A74-8F16-4DA5-BF5A-5E3E73014542}"/>
              </a:ext>
            </a:extLst>
          </p:cNvPr>
          <p:cNvSpPr txBox="1"/>
          <p:nvPr/>
        </p:nvSpPr>
        <p:spPr>
          <a:xfrm>
            <a:off x="5790553" y="3996647"/>
            <a:ext cx="523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93A93-686D-4F1A-BD32-2E17EEE305E2}"/>
              </a:ext>
            </a:extLst>
          </p:cNvPr>
          <p:cNvSpPr txBox="1"/>
          <p:nvPr/>
        </p:nvSpPr>
        <p:spPr>
          <a:xfrm>
            <a:off x="4884714" y="5012076"/>
            <a:ext cx="523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1704C-05B2-4FD4-BD77-EDD67B306A88}"/>
              </a:ext>
            </a:extLst>
          </p:cNvPr>
          <p:cNvSpPr txBox="1"/>
          <p:nvPr/>
        </p:nvSpPr>
        <p:spPr>
          <a:xfrm>
            <a:off x="5790553" y="2967335"/>
            <a:ext cx="523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41510-7E2C-4D0B-9E2D-30C9F180F095}"/>
              </a:ext>
            </a:extLst>
          </p:cNvPr>
          <p:cNvSpPr txBox="1"/>
          <p:nvPr/>
        </p:nvSpPr>
        <p:spPr>
          <a:xfrm>
            <a:off x="5158045" y="6144102"/>
            <a:ext cx="523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2" name="Google Shape;63;p14">
            <a:extLst>
              <a:ext uri="{FF2B5EF4-FFF2-40B4-BE49-F238E27FC236}">
                <a16:creationId xmlns:a16="http://schemas.microsoft.com/office/drawing/2014/main" id="{6C07FEAF-114C-4FD3-8791-4852993D9DDC}"/>
              </a:ext>
            </a:extLst>
          </p:cNvPr>
          <p:cNvSpPr txBox="1"/>
          <p:nvPr/>
        </p:nvSpPr>
        <p:spPr>
          <a:xfrm>
            <a:off x="-28062" y="713898"/>
            <a:ext cx="6942569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" sz="2000" dirty="0"/>
              <a:t>Directions: Get your journal. Copy the information in the blue boxes. Then, </a:t>
            </a:r>
            <a:r>
              <a:rPr lang="en" sz="2000" b="1" dirty="0"/>
              <a:t>MATCH </a:t>
            </a:r>
            <a:r>
              <a:rPr lang="en" sz="2000" dirty="0"/>
              <a:t>the terms to the correct definitions. </a:t>
            </a:r>
            <a:r>
              <a:rPr lang="en" sz="2000" b="1" u="sng" dirty="0"/>
              <a:t>Use the picture for help</a:t>
            </a:r>
            <a:r>
              <a:rPr lang="en" sz="2000" b="1" dirty="0"/>
              <a:t>.</a:t>
            </a:r>
            <a:endParaRPr sz="2000" b="1" dirty="0"/>
          </a:p>
        </p:txBody>
      </p:sp>
    </p:spTree>
    <p:extLst>
      <p:ext uri="{BB962C8B-B14F-4D97-AF65-F5344CB8AC3E}">
        <p14:creationId xmlns:p14="http://schemas.microsoft.com/office/powerpoint/2010/main" val="392093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FF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Tuesday </a:t>
            </a:r>
            <a:r>
              <a:rPr lang="en-US"/>
              <a:t>8/31/2021  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0" y="763600"/>
            <a:ext cx="7326633" cy="427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000" dirty="0"/>
              <a:t>Steps for today……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dk1"/>
                </a:solidFill>
              </a:rPr>
              <a:t>AMP-IT-UP Lava Flow Challenge Continued</a:t>
            </a: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-US" sz="2000" dirty="0">
                <a:solidFill>
                  <a:schemeClr val="dk1"/>
                </a:solidFill>
              </a:rPr>
              <a:t>Analyze the data</a:t>
            </a: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-US" sz="2000" dirty="0">
                <a:solidFill>
                  <a:schemeClr val="dk1"/>
                </a:solidFill>
              </a:rPr>
              <a:t>Add to our understanding of “Trustworthy Investigations”</a:t>
            </a: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-US" sz="2000" dirty="0">
                <a:solidFill>
                  <a:schemeClr val="dk1"/>
                </a:solidFill>
              </a:rPr>
              <a:t>Create a new and improved CONSISTENT procedure to test tomorrow!</a:t>
            </a:r>
          </a:p>
          <a:p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sz="2000" dirty="0"/>
          </a:p>
        </p:txBody>
      </p:sp>
      <p:pic>
        <p:nvPicPr>
          <p:cNvPr id="4" name="Google Shape;71;p15">
            <a:extLst>
              <a:ext uri="{FF2B5EF4-FFF2-40B4-BE49-F238E27FC236}">
                <a16:creationId xmlns:a16="http://schemas.microsoft.com/office/drawing/2014/main" id="{42A121CE-974C-401F-8BC2-680B1A0A61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717" y="3678148"/>
            <a:ext cx="5672283" cy="317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7;p20">
            <a:extLst>
              <a:ext uri="{FF2B5EF4-FFF2-40B4-BE49-F238E27FC236}">
                <a16:creationId xmlns:a16="http://schemas.microsoft.com/office/drawing/2014/main" id="{A5357B4C-097E-493D-B6BF-027BBD4BE8C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633" y="0"/>
            <a:ext cx="4810768" cy="360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8;p20">
            <a:extLst>
              <a:ext uri="{FF2B5EF4-FFF2-40B4-BE49-F238E27FC236}">
                <a16:creationId xmlns:a16="http://schemas.microsoft.com/office/drawing/2014/main" id="{597E9275-5E64-4ADC-8F90-262567F0FB8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633" y="3608289"/>
            <a:ext cx="4874568" cy="3249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280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0" y="1400"/>
            <a:ext cx="12192000" cy="7636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Wednesday </a:t>
            </a:r>
            <a:r>
              <a:rPr lang="en-US"/>
              <a:t>9/1/2021 - Activator </a:t>
            </a:r>
            <a:endParaRPr/>
          </a:p>
        </p:txBody>
      </p:sp>
      <p:sp>
        <p:nvSpPr>
          <p:cNvPr id="109" name="Google Shape;109;p21"/>
          <p:cNvSpPr txBox="1"/>
          <p:nvPr/>
        </p:nvSpPr>
        <p:spPr>
          <a:xfrm>
            <a:off x="5609033" y="1613900"/>
            <a:ext cx="6036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1"/>
          <p:cNvSpPr txBox="1"/>
          <p:nvPr/>
        </p:nvSpPr>
        <p:spPr>
          <a:xfrm>
            <a:off x="1866100" y="4632367"/>
            <a:ext cx="748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9" name="Google Shape;167;p24">
            <a:extLst>
              <a:ext uri="{FF2B5EF4-FFF2-40B4-BE49-F238E27FC236}">
                <a16:creationId xmlns:a16="http://schemas.microsoft.com/office/drawing/2014/main" id="{24271127-5967-4B93-9F0F-A6B0E6B49711}"/>
              </a:ext>
            </a:extLst>
          </p:cNvPr>
          <p:cNvSpPr txBox="1"/>
          <p:nvPr/>
        </p:nvSpPr>
        <p:spPr>
          <a:xfrm>
            <a:off x="0" y="790167"/>
            <a:ext cx="12192000" cy="43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Directions: First get your science journal. </a:t>
            </a:r>
            <a:r>
              <a:rPr lang="en-US" sz="2000" b="1" dirty="0">
                <a:solidFill>
                  <a:schemeClr val="dk1"/>
                </a:solidFill>
              </a:rPr>
              <a:t>NEXT, </a:t>
            </a:r>
            <a:r>
              <a:rPr lang="en-US" sz="2000" dirty="0">
                <a:solidFill>
                  <a:schemeClr val="dk1"/>
                </a:solidFill>
              </a:rPr>
              <a:t>r</a:t>
            </a:r>
            <a:r>
              <a:rPr lang="en-US" sz="2000" dirty="0"/>
              <a:t>ead and respond to the following questions in your journal. You do not need to copy the questions if you answer in complete sentences!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algn="ctr"/>
            <a:r>
              <a:rPr lang="en-US" sz="2000" b="1" u="sng" dirty="0">
                <a:solidFill>
                  <a:schemeClr val="dk1"/>
                </a:solidFill>
              </a:rPr>
              <a:t>Experimental Design</a:t>
            </a:r>
          </a:p>
          <a:p>
            <a:r>
              <a:rPr lang="en-US" sz="2000" dirty="0">
                <a:solidFill>
                  <a:schemeClr val="dk1"/>
                </a:solidFill>
              </a:rPr>
              <a:t>Reflect on your lava flow model: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000" dirty="0"/>
              <a:t>1. What are three or four key differences between your group’s previous procedure and the new class procedure?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000" dirty="0"/>
              <a:t>2. What are you now controlling better in the new procedure?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000" dirty="0"/>
              <a:t>3. What effect do you think this new procedure will have on the range of results across groups? (What should the histogram look like?)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7" name="Online Media 2" title="5 Minute Timer">
            <a:hlinkClick r:id="" action="ppaction://media"/>
            <a:extLst>
              <a:ext uri="{FF2B5EF4-FFF2-40B4-BE49-F238E27FC236}">
                <a16:creationId xmlns:a16="http://schemas.microsoft.com/office/drawing/2014/main" id="{1AF83AC3-8D28-4F88-B10A-0434FF0AFD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25288" y="545"/>
            <a:ext cx="1357512" cy="763600"/>
          </a:xfrm>
          <a:prstGeom prst="rect">
            <a:avLst/>
          </a:prstGeom>
        </p:spPr>
      </p:pic>
      <p:pic>
        <p:nvPicPr>
          <p:cNvPr id="10" name="Google Shape;102;p18">
            <a:extLst>
              <a:ext uri="{FF2B5EF4-FFF2-40B4-BE49-F238E27FC236}">
                <a16:creationId xmlns:a16="http://schemas.microsoft.com/office/drawing/2014/main" id="{E0952B38-8D40-4BCB-A967-00E47F95FEE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36926" y="4400915"/>
            <a:ext cx="2894057" cy="239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iguring out your experimental design - alan hangover calculating | Meme  Generator">
            <a:extLst>
              <a:ext uri="{FF2B5EF4-FFF2-40B4-BE49-F238E27FC236}">
                <a16:creationId xmlns:a16="http://schemas.microsoft.com/office/drawing/2014/main" id="{53A35BE9-E16F-45B7-80DB-22CE2902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2" y="4261013"/>
            <a:ext cx="3476035" cy="253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periment time! - Back to the Future Experiment | Meme Generator">
            <a:extLst>
              <a:ext uri="{FF2B5EF4-FFF2-40B4-BE49-F238E27FC236}">
                <a16:creationId xmlns:a16="http://schemas.microsoft.com/office/drawing/2014/main" id="{D8D3EAA5-4374-4F5C-B14D-A4B92D05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4" y="4437918"/>
            <a:ext cx="3980064" cy="22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71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0" y="8811"/>
            <a:ext cx="12192000" cy="7636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Wednesday </a:t>
            </a:r>
            <a:r>
              <a:rPr lang="en-US"/>
              <a:t>9/1/2021  </a:t>
            </a:r>
            <a:endParaRPr/>
          </a:p>
        </p:txBody>
      </p:sp>
      <p:sp>
        <p:nvSpPr>
          <p:cNvPr id="109" name="Google Shape;109;p21"/>
          <p:cNvSpPr txBox="1"/>
          <p:nvPr/>
        </p:nvSpPr>
        <p:spPr>
          <a:xfrm>
            <a:off x="5609033" y="1613900"/>
            <a:ext cx="6036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1"/>
          <p:cNvSpPr txBox="1"/>
          <p:nvPr/>
        </p:nvSpPr>
        <p:spPr>
          <a:xfrm>
            <a:off x="1866100" y="4632367"/>
            <a:ext cx="748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9" name="Google Shape;167;p24">
            <a:extLst>
              <a:ext uri="{FF2B5EF4-FFF2-40B4-BE49-F238E27FC236}">
                <a16:creationId xmlns:a16="http://schemas.microsoft.com/office/drawing/2014/main" id="{24271127-5967-4B93-9F0F-A6B0E6B49711}"/>
              </a:ext>
            </a:extLst>
          </p:cNvPr>
          <p:cNvSpPr txBox="1"/>
          <p:nvPr/>
        </p:nvSpPr>
        <p:spPr>
          <a:xfrm>
            <a:off x="-1" y="790167"/>
            <a:ext cx="6285392" cy="43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>
                <a:solidFill>
                  <a:schemeClr val="dk1"/>
                </a:solidFill>
              </a:rPr>
              <a:t>Steps for today…..</a:t>
            </a: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AMP-IT-UP Lava Flow Challenge Continued</a:t>
            </a: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-US" sz="2400" dirty="0">
                <a:solidFill>
                  <a:schemeClr val="dk1"/>
                </a:solidFill>
              </a:rPr>
              <a:t>Test </a:t>
            </a:r>
            <a:r>
              <a:rPr lang="en-US" sz="2400" dirty="0">
                <a:solidFill>
                  <a:schemeClr val="dk1"/>
                </a:solidFill>
                <a:hlinkClick r:id="rId3"/>
              </a:rPr>
              <a:t>new procedures</a:t>
            </a:r>
            <a:r>
              <a:rPr lang="en-US" sz="2400" dirty="0">
                <a:solidFill>
                  <a:schemeClr val="dk1"/>
                </a:solidFill>
              </a:rPr>
              <a:t>!</a:t>
            </a:r>
          </a:p>
          <a:p>
            <a:pPr marL="1828754" lvl="2" indent="-423323">
              <a:buClr>
                <a:schemeClr val="dk1"/>
              </a:buClr>
              <a:buSzPts val="1400"/>
              <a:buChar char="■"/>
            </a:pPr>
            <a:r>
              <a:rPr lang="en-US" sz="2400" dirty="0">
                <a:solidFill>
                  <a:schemeClr val="dk1"/>
                </a:solidFill>
              </a:rPr>
              <a:t>Hair pulled back, long sleeves pulled back, and safety goggles on!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8194" name="Picture 2" descr="Hawaii Volcano Sends 3 Flows of Lava Into Ocean | Voice of America - English">
            <a:extLst>
              <a:ext uri="{FF2B5EF4-FFF2-40B4-BE49-F238E27FC236}">
                <a16:creationId xmlns:a16="http://schemas.microsoft.com/office/drawing/2014/main" id="{4287394B-04A2-44D1-AA2F-80B20EF55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2" y="3462606"/>
            <a:ext cx="4663437" cy="331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waii volcano facts and information">
            <a:extLst>
              <a:ext uri="{FF2B5EF4-FFF2-40B4-BE49-F238E27FC236}">
                <a16:creationId xmlns:a16="http://schemas.microsoft.com/office/drawing/2014/main" id="{43A66C6E-0D4B-45AF-BA09-8E1DC365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193" y="26567"/>
            <a:ext cx="5120925" cy="340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Lava flow intensifies in Hawaii eruptions, spews 200 feet in air - ABC News">
            <a:extLst>
              <a:ext uri="{FF2B5EF4-FFF2-40B4-BE49-F238E27FC236}">
                <a16:creationId xmlns:a16="http://schemas.microsoft.com/office/drawing/2014/main" id="{1B4F0D95-946D-49D4-8203-D3976822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391" y="3549097"/>
            <a:ext cx="5882496" cy="33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60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0" y="8811"/>
            <a:ext cx="12192000" cy="7636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Wednesday </a:t>
            </a:r>
            <a:r>
              <a:rPr lang="en-US"/>
              <a:t>9/1/2021  </a:t>
            </a:r>
            <a:endParaRPr/>
          </a:p>
        </p:txBody>
      </p:sp>
      <p:sp>
        <p:nvSpPr>
          <p:cNvPr id="109" name="Google Shape;109;p21"/>
          <p:cNvSpPr txBox="1"/>
          <p:nvPr/>
        </p:nvSpPr>
        <p:spPr>
          <a:xfrm>
            <a:off x="5609033" y="1613900"/>
            <a:ext cx="6036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1"/>
          <p:cNvSpPr txBox="1"/>
          <p:nvPr/>
        </p:nvSpPr>
        <p:spPr>
          <a:xfrm>
            <a:off x="1866100" y="4632367"/>
            <a:ext cx="748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6" name="Google Shape;79;p16">
            <a:extLst>
              <a:ext uri="{FF2B5EF4-FFF2-40B4-BE49-F238E27FC236}">
                <a16:creationId xmlns:a16="http://schemas.microsoft.com/office/drawing/2014/main" id="{E5F76C18-369C-4A6A-9A16-BBA107102060}"/>
              </a:ext>
            </a:extLst>
          </p:cNvPr>
          <p:cNvSpPr txBox="1"/>
          <p:nvPr/>
        </p:nvSpPr>
        <p:spPr>
          <a:xfrm>
            <a:off x="1" y="790167"/>
            <a:ext cx="5965794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dirty="0">
                <a:solidFill>
                  <a:schemeClr val="dk1"/>
                </a:solidFill>
              </a:rPr>
              <a:t>Clean Up…….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All areas need to be wiped and dried off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Trash in the trash cans or trash bags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Eye goggles </a:t>
            </a:r>
            <a:r>
              <a:rPr lang="en-US" sz="2000" dirty="0">
                <a:solidFill>
                  <a:schemeClr val="dk1"/>
                </a:solidFill>
              </a:rPr>
              <a:t>will go back in sanitizer box when I call your group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Plates and clear cups thrown in the trash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White cup rinsed, dried off, and back in the bin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Bins left how you found them </a:t>
            </a:r>
            <a:endParaRPr sz="2000" dirty="0">
              <a:solidFill>
                <a:schemeClr val="dk1"/>
              </a:solidFill>
            </a:endParaRP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" sz="2000" dirty="0">
                <a:solidFill>
                  <a:schemeClr val="dk1"/>
                </a:solidFill>
              </a:rPr>
              <a:t>In front of a sink with a clean/dry white cup, timer, ruler, and a marker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Soap clean and dried off sitting next to the sink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You are seated at your assigned seat when this is all done.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9218" name="Picture 2" descr="Hawaii volcano: Helicopter rescues trapped residents as lava speeds up">
            <a:extLst>
              <a:ext uri="{FF2B5EF4-FFF2-40B4-BE49-F238E27FC236}">
                <a16:creationId xmlns:a16="http://schemas.microsoft.com/office/drawing/2014/main" id="{930E63BA-E572-49D8-8C84-1489E532B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67" y="96197"/>
            <a:ext cx="5774804" cy="326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USGS: Volcano Hazards Program HVO Kilauea">
            <a:extLst>
              <a:ext uri="{FF2B5EF4-FFF2-40B4-BE49-F238E27FC236}">
                <a16:creationId xmlns:a16="http://schemas.microsoft.com/office/drawing/2014/main" id="{B32ABA37-8B1D-4EAE-B714-38A338C2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03" y="3401967"/>
            <a:ext cx="5375737" cy="335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658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FF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Tuesday </a:t>
            </a:r>
            <a:r>
              <a:rPr lang="en-US" dirty="0"/>
              <a:t>9/14/2021 - Activator </a:t>
            </a:r>
            <a:endParaRPr dirty="0"/>
          </a:p>
        </p:txBody>
      </p:sp>
      <p:pic>
        <p:nvPicPr>
          <p:cNvPr id="9" name="Online Media 2" title="5 Minute Timer">
            <a:hlinkClick r:id="" action="ppaction://media"/>
            <a:extLst>
              <a:ext uri="{FF2B5EF4-FFF2-40B4-BE49-F238E27FC236}">
                <a16:creationId xmlns:a16="http://schemas.microsoft.com/office/drawing/2014/main" id="{2A6ADB26-E0A7-478C-A10D-916A900E25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25288" y="-16233"/>
            <a:ext cx="1357512" cy="763600"/>
          </a:xfrm>
          <a:prstGeom prst="rect">
            <a:avLst/>
          </a:prstGeom>
        </p:spPr>
      </p:pic>
      <p:sp>
        <p:nvSpPr>
          <p:cNvPr id="5" name="Google Shape;167;p24">
            <a:extLst>
              <a:ext uri="{FF2B5EF4-FFF2-40B4-BE49-F238E27FC236}">
                <a16:creationId xmlns:a16="http://schemas.microsoft.com/office/drawing/2014/main" id="{7CE5B26E-760C-4FC1-A954-BF5C40AD1920}"/>
              </a:ext>
            </a:extLst>
          </p:cNvPr>
          <p:cNvSpPr txBox="1"/>
          <p:nvPr/>
        </p:nvSpPr>
        <p:spPr>
          <a:xfrm>
            <a:off x="9200" y="704159"/>
            <a:ext cx="12192000" cy="43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Directions: First get your science journal. </a:t>
            </a:r>
            <a:r>
              <a:rPr lang="en-US" sz="2000" b="1" dirty="0">
                <a:solidFill>
                  <a:schemeClr val="dk1"/>
                </a:solidFill>
              </a:rPr>
              <a:t>NEXT, </a:t>
            </a:r>
            <a:r>
              <a:rPr lang="en-US" sz="2000" dirty="0">
                <a:solidFill>
                  <a:schemeClr val="dk1"/>
                </a:solidFill>
              </a:rPr>
              <a:t>r</a:t>
            </a:r>
            <a:r>
              <a:rPr lang="en-US" sz="2000" dirty="0"/>
              <a:t>ead and respond to the following questions in your journal. You do not need to copy the questions if you answer in complete sentences! </a:t>
            </a:r>
            <a:r>
              <a:rPr lang="en-US" sz="2000" dirty="0">
                <a:solidFill>
                  <a:srgbClr val="FF0000"/>
                </a:solidFill>
              </a:rPr>
              <a:t>Use my sentence starters!!</a:t>
            </a: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chemeClr val="dk1"/>
                </a:solidFill>
              </a:rPr>
              <a:t>Experimental Design-</a:t>
            </a:r>
            <a:r>
              <a:rPr lang="en-US" sz="2000" dirty="0">
                <a:solidFill>
                  <a:schemeClr val="dk1"/>
                </a:solidFill>
              </a:rPr>
              <a:t>Reflect on your lava flow model: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000" dirty="0"/>
              <a:t>1. What are three or four key differences between your group’s previous procedure and the new class procedure?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000" dirty="0"/>
              <a:t>	</a:t>
            </a:r>
            <a:r>
              <a:rPr lang="en-US" sz="2000" dirty="0">
                <a:solidFill>
                  <a:srgbClr val="FF0000"/>
                </a:solidFill>
              </a:rPr>
              <a:t>Three or four differences are……..</a:t>
            </a:r>
            <a:endParaRPr lang="en-US" sz="2000" dirty="0"/>
          </a:p>
          <a:p>
            <a:pPr>
              <a:buClr>
                <a:schemeClr val="dk1"/>
              </a:buClr>
              <a:buSzPts val="1100"/>
            </a:pPr>
            <a:r>
              <a:rPr lang="en-US" sz="2000" dirty="0"/>
              <a:t>2. What are you now controlling better in the new procedure?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000" dirty="0"/>
              <a:t>	</a:t>
            </a:r>
            <a:r>
              <a:rPr lang="en-US" sz="2000" dirty="0">
                <a:solidFill>
                  <a:srgbClr val="FF0000"/>
                </a:solidFill>
              </a:rPr>
              <a:t>Now we are controlling……..          Now we have better control of……..</a:t>
            </a:r>
            <a:endParaRPr lang="en-US" sz="2000" dirty="0"/>
          </a:p>
          <a:p>
            <a:pPr>
              <a:buClr>
                <a:schemeClr val="dk1"/>
              </a:buClr>
              <a:buSzPts val="1100"/>
            </a:pPr>
            <a:r>
              <a:rPr lang="en-US" sz="2000" dirty="0"/>
              <a:t>3. What effect do you think this new procedure will have on the range of results across groups? (What should the histogram of data look like?)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</a:rPr>
              <a:t>	Now our data should be more……		The </a:t>
            </a:r>
            <a:r>
              <a:rPr lang="en-US" sz="2000" dirty="0" err="1">
                <a:solidFill>
                  <a:srgbClr val="FF0000"/>
                </a:solidFill>
              </a:rPr>
              <a:t>histrogram</a:t>
            </a:r>
            <a:r>
              <a:rPr lang="en-US" sz="2000" dirty="0">
                <a:solidFill>
                  <a:srgbClr val="FF0000"/>
                </a:solidFill>
              </a:rPr>
              <a:t> will have x’s that are……….</a:t>
            </a:r>
            <a:endParaRPr sz="2000" dirty="0">
              <a:solidFill>
                <a:srgbClr val="FF0000"/>
              </a:solidFill>
            </a:endParaRPr>
          </a:p>
        </p:txBody>
      </p:sp>
      <p:pic>
        <p:nvPicPr>
          <p:cNvPr id="6" name="Google Shape;102;p18">
            <a:extLst>
              <a:ext uri="{FF2B5EF4-FFF2-40B4-BE49-F238E27FC236}">
                <a16:creationId xmlns:a16="http://schemas.microsoft.com/office/drawing/2014/main" id="{F640F04B-ABFB-4986-9749-ACC9C443369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36926" y="4400915"/>
            <a:ext cx="2894057" cy="239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Figuring out your experimental design - alan hangover calculating | Meme  Generator">
            <a:extLst>
              <a:ext uri="{FF2B5EF4-FFF2-40B4-BE49-F238E27FC236}">
                <a16:creationId xmlns:a16="http://schemas.microsoft.com/office/drawing/2014/main" id="{FAFAE63B-326E-40E3-B195-659BDFF43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2" y="4261013"/>
            <a:ext cx="3476035" cy="253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xperiment time! - Back to the Future Experiment | Meme Generator">
            <a:extLst>
              <a:ext uri="{FF2B5EF4-FFF2-40B4-BE49-F238E27FC236}">
                <a16:creationId xmlns:a16="http://schemas.microsoft.com/office/drawing/2014/main" id="{C89BA66F-F25E-4A7A-BBBB-0AF3117B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4" y="4437918"/>
            <a:ext cx="3980064" cy="22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11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FF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Tuesday </a:t>
            </a:r>
            <a:r>
              <a:rPr lang="en-US" dirty="0"/>
              <a:t>9/14/2021  </a:t>
            </a:r>
            <a:endParaRPr dirty="0"/>
          </a:p>
        </p:txBody>
      </p:sp>
      <p:sp>
        <p:nvSpPr>
          <p:cNvPr id="4" name="Google Shape;167;p24">
            <a:extLst>
              <a:ext uri="{FF2B5EF4-FFF2-40B4-BE49-F238E27FC236}">
                <a16:creationId xmlns:a16="http://schemas.microsoft.com/office/drawing/2014/main" id="{25AEA125-75E2-4D58-A3C9-078F39803432}"/>
              </a:ext>
            </a:extLst>
          </p:cNvPr>
          <p:cNvSpPr txBox="1"/>
          <p:nvPr/>
        </p:nvSpPr>
        <p:spPr>
          <a:xfrm>
            <a:off x="-1" y="790167"/>
            <a:ext cx="6285392" cy="43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>
                <a:solidFill>
                  <a:schemeClr val="dk1"/>
                </a:solidFill>
              </a:rPr>
              <a:t>Steps for today…..</a:t>
            </a: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AMP-IT-UP Lava Flow Challenge Continued</a:t>
            </a: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-US" sz="2400" dirty="0">
                <a:solidFill>
                  <a:schemeClr val="dk1"/>
                </a:solidFill>
              </a:rPr>
              <a:t>Test </a:t>
            </a:r>
            <a:r>
              <a:rPr lang="en-US" sz="2400" dirty="0">
                <a:solidFill>
                  <a:schemeClr val="dk1"/>
                </a:solidFill>
                <a:hlinkClick r:id="rId3"/>
              </a:rPr>
              <a:t>new procedures</a:t>
            </a:r>
            <a:r>
              <a:rPr lang="en-US" sz="2400" dirty="0">
                <a:solidFill>
                  <a:schemeClr val="dk1"/>
                </a:solidFill>
              </a:rPr>
              <a:t>!</a:t>
            </a:r>
          </a:p>
          <a:p>
            <a:pPr marL="1828754" lvl="2" indent="-423323">
              <a:buClr>
                <a:schemeClr val="dk1"/>
              </a:buClr>
              <a:buSzPts val="1400"/>
              <a:buChar char="■"/>
            </a:pPr>
            <a:r>
              <a:rPr lang="en-US" sz="2400" dirty="0">
                <a:solidFill>
                  <a:schemeClr val="dk1"/>
                </a:solidFill>
              </a:rPr>
              <a:t>Hair pulled back, long sleeves pulled back, and safety goggles on!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5" name="Picture 2" descr="Hawaii Volcano Sends 3 Flows of Lava Into Ocean | Voice of America - English">
            <a:extLst>
              <a:ext uri="{FF2B5EF4-FFF2-40B4-BE49-F238E27FC236}">
                <a16:creationId xmlns:a16="http://schemas.microsoft.com/office/drawing/2014/main" id="{E5B33A04-34CF-4F4D-A512-AB7CF131C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2" y="3462606"/>
            <a:ext cx="4663437" cy="331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awaii volcano facts and information">
            <a:extLst>
              <a:ext uri="{FF2B5EF4-FFF2-40B4-BE49-F238E27FC236}">
                <a16:creationId xmlns:a16="http://schemas.microsoft.com/office/drawing/2014/main" id="{00D937EF-6F5A-4E32-A16E-2DD28EDC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193" y="26567"/>
            <a:ext cx="5120925" cy="340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va flow intensifies in Hawaii eruptions, spews 200 feet in air - ABC News">
            <a:extLst>
              <a:ext uri="{FF2B5EF4-FFF2-40B4-BE49-F238E27FC236}">
                <a16:creationId xmlns:a16="http://schemas.microsoft.com/office/drawing/2014/main" id="{B7164957-BA0F-4633-BA98-EFCEB9463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391" y="3549097"/>
            <a:ext cx="5882496" cy="33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372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FF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Tuesday </a:t>
            </a:r>
            <a:r>
              <a:rPr lang="en-US" dirty="0"/>
              <a:t>9/14/2021  </a:t>
            </a:r>
            <a:endParaRPr dirty="0"/>
          </a:p>
        </p:txBody>
      </p:sp>
      <p:sp>
        <p:nvSpPr>
          <p:cNvPr id="3" name="Google Shape;79;p16">
            <a:extLst>
              <a:ext uri="{FF2B5EF4-FFF2-40B4-BE49-F238E27FC236}">
                <a16:creationId xmlns:a16="http://schemas.microsoft.com/office/drawing/2014/main" id="{8E2815A2-A26F-465A-B422-B0E89006AFF4}"/>
              </a:ext>
            </a:extLst>
          </p:cNvPr>
          <p:cNvSpPr txBox="1"/>
          <p:nvPr/>
        </p:nvSpPr>
        <p:spPr>
          <a:xfrm>
            <a:off x="1" y="694634"/>
            <a:ext cx="6278666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dirty="0">
                <a:solidFill>
                  <a:schemeClr val="dk1"/>
                </a:solidFill>
              </a:rPr>
              <a:t>Clean Up…….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All areas need to be wiped and dried off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Trash in the trash cans or trash bag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Eye goggles </a:t>
            </a:r>
            <a:r>
              <a:rPr lang="en-US" sz="2000" dirty="0">
                <a:solidFill>
                  <a:schemeClr val="dk1"/>
                </a:solidFill>
              </a:rPr>
              <a:t>go back in the sanitizer box 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Plate w/ red marks thrown in the trash</a:t>
            </a: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Clear cup w/ red mark thrown in the trash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White cup rinsed, dried off, and back in the bin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Bins left how you found them </a:t>
            </a:r>
            <a:endParaRPr sz="2000" dirty="0">
              <a:solidFill>
                <a:schemeClr val="dk1"/>
              </a:solidFill>
            </a:endParaRP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" sz="2000" dirty="0">
                <a:solidFill>
                  <a:schemeClr val="dk1"/>
                </a:solidFill>
              </a:rPr>
              <a:t>In front of a sink with:</a:t>
            </a:r>
          </a:p>
          <a:p>
            <a:pPr marL="1676370" lvl="2" indent="-423323">
              <a:buClr>
                <a:schemeClr val="dk1"/>
              </a:buClr>
              <a:buSzPts val="1400"/>
              <a:buChar char="○"/>
            </a:pPr>
            <a:r>
              <a:rPr lang="en" sz="2000" dirty="0">
                <a:solidFill>
                  <a:schemeClr val="dk1"/>
                </a:solidFill>
              </a:rPr>
              <a:t>clean/dry white cup </a:t>
            </a:r>
          </a:p>
          <a:p>
            <a:pPr marL="1676370" lvl="2" indent="-423323">
              <a:buClr>
                <a:schemeClr val="dk1"/>
              </a:buClr>
              <a:buSzPts val="1400"/>
              <a:buChar char="○"/>
            </a:pPr>
            <a:r>
              <a:rPr lang="en" sz="2000" dirty="0">
                <a:solidFill>
                  <a:schemeClr val="dk1"/>
                </a:solidFill>
              </a:rPr>
              <a:t>timer </a:t>
            </a:r>
          </a:p>
          <a:p>
            <a:pPr marL="1676370" lvl="2" indent="-423323">
              <a:buClr>
                <a:schemeClr val="dk1"/>
              </a:buClr>
              <a:buSzPts val="1400"/>
              <a:buChar char="○"/>
            </a:pPr>
            <a:r>
              <a:rPr lang="en" sz="2000" dirty="0">
                <a:solidFill>
                  <a:schemeClr val="dk1"/>
                </a:solidFill>
              </a:rPr>
              <a:t>ruler </a:t>
            </a:r>
          </a:p>
          <a:p>
            <a:pPr marL="1676370" lvl="2" indent="-423323">
              <a:buClr>
                <a:schemeClr val="dk1"/>
              </a:buClr>
              <a:buSzPts val="1400"/>
              <a:buChar char="○"/>
            </a:pPr>
            <a:r>
              <a:rPr lang="en" sz="2000" dirty="0">
                <a:solidFill>
                  <a:schemeClr val="dk1"/>
                </a:solidFill>
              </a:rPr>
              <a:t>marker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Soap clean and dried off sitting next to the sink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You are seated at your assigned seat when this is all done.</a:t>
            </a:r>
          </a:p>
          <a:p>
            <a:pPr marL="1066785" lvl="1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Discuss your group’s data at your table. What do you observe and infer from your data?</a:t>
            </a:r>
            <a:endParaRPr sz="2000" dirty="0">
              <a:solidFill>
                <a:srgbClr val="FF0000"/>
              </a:solidFill>
            </a:endParaRPr>
          </a:p>
        </p:txBody>
      </p:sp>
      <p:pic>
        <p:nvPicPr>
          <p:cNvPr id="4" name="Picture 2" descr="Hawaii volcano: Helicopter rescues trapped residents as lava speeds up">
            <a:extLst>
              <a:ext uri="{FF2B5EF4-FFF2-40B4-BE49-F238E27FC236}">
                <a16:creationId xmlns:a16="http://schemas.microsoft.com/office/drawing/2014/main" id="{8672CC9F-1AD4-438E-AC92-3F05046F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67" y="96197"/>
            <a:ext cx="5774804" cy="326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SGS: Volcano Hazards Program HVO Kilauea">
            <a:extLst>
              <a:ext uri="{FF2B5EF4-FFF2-40B4-BE49-F238E27FC236}">
                <a16:creationId xmlns:a16="http://schemas.microsoft.com/office/drawing/2014/main" id="{AD5769B8-1ED6-4909-8284-A4B13C76F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03" y="3401967"/>
            <a:ext cx="5375737" cy="335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465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0" y="1400"/>
            <a:ext cx="12192000" cy="7636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Wednesday </a:t>
            </a:r>
            <a:r>
              <a:rPr lang="en-US" dirty="0"/>
              <a:t>9/15/2021 - Activator </a:t>
            </a:r>
            <a:endParaRPr dirty="0"/>
          </a:p>
        </p:txBody>
      </p:sp>
      <p:sp>
        <p:nvSpPr>
          <p:cNvPr id="109" name="Google Shape;109;p21"/>
          <p:cNvSpPr txBox="1"/>
          <p:nvPr/>
        </p:nvSpPr>
        <p:spPr>
          <a:xfrm>
            <a:off x="5609033" y="1613900"/>
            <a:ext cx="6036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1"/>
          <p:cNvSpPr txBox="1"/>
          <p:nvPr/>
        </p:nvSpPr>
        <p:spPr>
          <a:xfrm>
            <a:off x="1866100" y="4632367"/>
            <a:ext cx="748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pic>
        <p:nvPicPr>
          <p:cNvPr id="7" name="Online Media 2" title="5 Minute Timer">
            <a:hlinkClick r:id="" action="ppaction://media"/>
            <a:extLst>
              <a:ext uri="{FF2B5EF4-FFF2-40B4-BE49-F238E27FC236}">
                <a16:creationId xmlns:a16="http://schemas.microsoft.com/office/drawing/2014/main" id="{1AF83AC3-8D28-4F88-B10A-0434FF0AFD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25288" y="545"/>
            <a:ext cx="1357512" cy="76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1304C0-9B0D-4010-8F5F-199FDA90B5B2}"/>
              </a:ext>
            </a:extLst>
          </p:cNvPr>
          <p:cNvSpPr txBox="1"/>
          <p:nvPr/>
        </p:nvSpPr>
        <p:spPr>
          <a:xfrm>
            <a:off x="9198" y="747367"/>
            <a:ext cx="11131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dk1"/>
                </a:solidFill>
              </a:rPr>
              <a:t>Directions: </a:t>
            </a:r>
            <a:r>
              <a:rPr lang="en" sz="2000" dirty="0"/>
              <a:t>Get an AMP-IT-UP booklet off the front table and your journal. Copy the info in the blue boxes first and THEN u</a:t>
            </a:r>
            <a:r>
              <a:rPr lang="en-US" sz="2000" dirty="0"/>
              <a:t>s</a:t>
            </a:r>
            <a:r>
              <a:rPr lang="en" sz="2000" dirty="0"/>
              <a:t>e the booklet to help you </a:t>
            </a:r>
            <a:r>
              <a:rPr lang="en" sz="2000" b="1" dirty="0"/>
              <a:t>MATCH </a:t>
            </a:r>
            <a:r>
              <a:rPr lang="en" sz="2000" dirty="0"/>
              <a:t>the terms to the correct definitions. </a:t>
            </a:r>
            <a:endParaRPr lang="en-US" sz="2000" dirty="0"/>
          </a:p>
        </p:txBody>
      </p:sp>
      <p:graphicFrame>
        <p:nvGraphicFramePr>
          <p:cNvPr id="10" name="Google Shape;175;p26">
            <a:extLst>
              <a:ext uri="{FF2B5EF4-FFF2-40B4-BE49-F238E27FC236}">
                <a16:creationId xmlns:a16="http://schemas.microsoft.com/office/drawing/2014/main" id="{9A474547-F948-4684-8733-E6C4F332DF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210543"/>
              </p:ext>
            </p:extLst>
          </p:nvPr>
        </p:nvGraphicFramePr>
        <p:xfrm>
          <a:off x="271987" y="1869562"/>
          <a:ext cx="6437700" cy="477981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01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5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A. Histogram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A change or difference in a condition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B. frequency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 dirty="0"/>
                        <a:t>Everyone does each step the same way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C. variation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Shows the frequency that a specific outcome occurred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D. error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The number of times something happens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27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E. Standardized procedure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An unintentional procedural difference will cause this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Google Shape;177;p26">
            <a:extLst>
              <a:ext uri="{FF2B5EF4-FFF2-40B4-BE49-F238E27FC236}">
                <a16:creationId xmlns:a16="http://schemas.microsoft.com/office/drawing/2014/main" id="{A61439FE-F76D-4A21-A9D8-FEEEA860717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83696" y="1638616"/>
            <a:ext cx="2728979" cy="194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8;p26">
            <a:extLst>
              <a:ext uri="{FF2B5EF4-FFF2-40B4-BE49-F238E27FC236}">
                <a16:creationId xmlns:a16="http://schemas.microsoft.com/office/drawing/2014/main" id="{3879F97D-80D5-4D9D-ABCD-75D90D9929E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4431" y="3683200"/>
            <a:ext cx="5047576" cy="317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0" y="1400"/>
            <a:ext cx="12192000" cy="7636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Wednesday </a:t>
            </a:r>
            <a:r>
              <a:rPr lang="en-US" dirty="0"/>
              <a:t>9/15/2021 – Activator KEY </a:t>
            </a:r>
            <a:endParaRPr dirty="0"/>
          </a:p>
        </p:txBody>
      </p:sp>
      <p:sp>
        <p:nvSpPr>
          <p:cNvPr id="109" name="Google Shape;109;p21"/>
          <p:cNvSpPr txBox="1"/>
          <p:nvPr/>
        </p:nvSpPr>
        <p:spPr>
          <a:xfrm>
            <a:off x="5609033" y="1613900"/>
            <a:ext cx="6036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1"/>
          <p:cNvSpPr txBox="1"/>
          <p:nvPr/>
        </p:nvSpPr>
        <p:spPr>
          <a:xfrm>
            <a:off x="1866100" y="4632367"/>
            <a:ext cx="748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graphicFrame>
        <p:nvGraphicFramePr>
          <p:cNvPr id="7" name="Google Shape;175;p26">
            <a:extLst>
              <a:ext uri="{FF2B5EF4-FFF2-40B4-BE49-F238E27FC236}">
                <a16:creationId xmlns:a16="http://schemas.microsoft.com/office/drawing/2014/main" id="{2E42BB0C-EB05-4C9B-8C08-E2CB39D699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859398"/>
              </p:ext>
            </p:extLst>
          </p:nvPr>
        </p:nvGraphicFramePr>
        <p:xfrm>
          <a:off x="271987" y="1869562"/>
          <a:ext cx="6437700" cy="477981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01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5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A. Histogram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A change or difference in a condition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B. frequency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/>
                        <a:t>Everyone does each step the same way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C. variation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Shows the frequency that a specific outcome occurred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D. error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The number of times something happens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27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E. Standardized procedure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/>
                        <a:t>An unintentional procedural difference will cause this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Google Shape;177;p26">
            <a:extLst>
              <a:ext uri="{FF2B5EF4-FFF2-40B4-BE49-F238E27FC236}">
                <a16:creationId xmlns:a16="http://schemas.microsoft.com/office/drawing/2014/main" id="{7A4D0EE0-0837-4A09-B832-2B58EC6AC8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3696" y="1638616"/>
            <a:ext cx="2728979" cy="194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8;p26">
            <a:extLst>
              <a:ext uri="{FF2B5EF4-FFF2-40B4-BE49-F238E27FC236}">
                <a16:creationId xmlns:a16="http://schemas.microsoft.com/office/drawing/2014/main" id="{701F1EF7-448A-4722-85F6-7F84F3F7434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4431" y="3683200"/>
            <a:ext cx="5047576" cy="31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32138-6D60-49D9-B45E-A0CA947B93FD}"/>
              </a:ext>
            </a:extLst>
          </p:cNvPr>
          <p:cNvSpPr txBox="1"/>
          <p:nvPr/>
        </p:nvSpPr>
        <p:spPr>
          <a:xfrm>
            <a:off x="5790553" y="3996647"/>
            <a:ext cx="523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9DD9C-C21C-47A2-A5DA-C077A819E33C}"/>
              </a:ext>
            </a:extLst>
          </p:cNvPr>
          <p:cNvSpPr txBox="1"/>
          <p:nvPr/>
        </p:nvSpPr>
        <p:spPr>
          <a:xfrm>
            <a:off x="4884714" y="5012076"/>
            <a:ext cx="523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67CEFE-CAC8-4FC4-B1F9-2017C72E900B}"/>
              </a:ext>
            </a:extLst>
          </p:cNvPr>
          <p:cNvSpPr txBox="1"/>
          <p:nvPr/>
        </p:nvSpPr>
        <p:spPr>
          <a:xfrm>
            <a:off x="4765215" y="6016703"/>
            <a:ext cx="523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FB1573-388C-4427-B3D5-C5AD9638BFD3}"/>
              </a:ext>
            </a:extLst>
          </p:cNvPr>
          <p:cNvSpPr txBox="1"/>
          <p:nvPr/>
        </p:nvSpPr>
        <p:spPr>
          <a:xfrm>
            <a:off x="5027206" y="2279176"/>
            <a:ext cx="523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E7C9B6-B9BC-4076-A2D3-39DC1FC49691}"/>
              </a:ext>
            </a:extLst>
          </p:cNvPr>
          <p:cNvSpPr txBox="1"/>
          <p:nvPr/>
        </p:nvSpPr>
        <p:spPr>
          <a:xfrm>
            <a:off x="5260338" y="3143875"/>
            <a:ext cx="523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C80E7C-6973-4AB0-A81A-4753B56B1CCC}"/>
              </a:ext>
            </a:extLst>
          </p:cNvPr>
          <p:cNvSpPr txBox="1"/>
          <p:nvPr/>
        </p:nvSpPr>
        <p:spPr>
          <a:xfrm>
            <a:off x="9198" y="747367"/>
            <a:ext cx="11131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dk1"/>
                </a:solidFill>
              </a:rPr>
              <a:t>Directions: </a:t>
            </a:r>
            <a:r>
              <a:rPr lang="en" sz="2000" dirty="0"/>
              <a:t>Get an AMP-IT-UP booklet off the front table and your journal. Copy the info in the blue boxes first and THEN u</a:t>
            </a:r>
            <a:r>
              <a:rPr lang="en-US" sz="2000" dirty="0"/>
              <a:t>s</a:t>
            </a:r>
            <a:r>
              <a:rPr lang="en" sz="2000" dirty="0"/>
              <a:t>e the booklet to help you </a:t>
            </a:r>
            <a:r>
              <a:rPr lang="en" sz="2000" b="1" dirty="0"/>
              <a:t>MATCH </a:t>
            </a:r>
            <a:r>
              <a:rPr lang="en" sz="2000" dirty="0"/>
              <a:t>the terms to the correct definitions.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083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Thursday </a:t>
            </a:r>
            <a:r>
              <a:rPr lang="en-US" dirty="0"/>
              <a:t>8/26/2021 </a:t>
            </a:r>
            <a:endParaRPr dirty="0"/>
          </a:p>
        </p:txBody>
      </p:sp>
      <p:sp>
        <p:nvSpPr>
          <p:cNvPr id="6" name="Google Shape;167;p24">
            <a:extLst>
              <a:ext uri="{FF2B5EF4-FFF2-40B4-BE49-F238E27FC236}">
                <a16:creationId xmlns:a16="http://schemas.microsoft.com/office/drawing/2014/main" id="{6042A438-D9B6-43D6-84E4-87A3E0FA7DB9}"/>
              </a:ext>
            </a:extLst>
          </p:cNvPr>
          <p:cNvSpPr txBox="1"/>
          <p:nvPr/>
        </p:nvSpPr>
        <p:spPr>
          <a:xfrm>
            <a:off x="0" y="790167"/>
            <a:ext cx="6286500" cy="43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Steps for today…..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/>
              <a:t>Lego Creations and Writing Procedural Instructions</a:t>
            </a:r>
          </a:p>
          <a:p>
            <a:pPr marL="1219170" lvl="1" indent="-423323">
              <a:buSzPts val="1400"/>
              <a:buChar char="○"/>
            </a:pPr>
            <a:r>
              <a:rPr lang="en-US" sz="2000" dirty="0"/>
              <a:t>Your entire table is working with the exact same Lego pieces.</a:t>
            </a:r>
          </a:p>
          <a:p>
            <a:pPr marL="1219170" lvl="1" indent="-423323">
              <a:buSzPts val="1400"/>
              <a:buChar char="○"/>
            </a:pPr>
            <a:r>
              <a:rPr lang="en-US" sz="2000" dirty="0"/>
              <a:t>You and your elbow partner will build something and create instructions. The people across from you at your table will then try to recreate the same creation </a:t>
            </a:r>
            <a:r>
              <a:rPr lang="en-US" sz="2000" b="1" dirty="0"/>
              <a:t>based only on the instructions you provide!!</a:t>
            </a:r>
          </a:p>
          <a:p>
            <a:pPr marL="1676370" lvl="2" indent="-423323">
              <a:buClr>
                <a:srgbClr val="FF0000"/>
              </a:buClr>
              <a:buSzPts val="1400"/>
              <a:buChar char="○"/>
            </a:pPr>
            <a:r>
              <a:rPr lang="en-US" sz="2000" b="1" dirty="0">
                <a:solidFill>
                  <a:srgbClr val="FF0000"/>
                </a:solidFill>
              </a:rPr>
              <a:t>Do not let your table opponents see your Lego creation!</a:t>
            </a:r>
          </a:p>
          <a:p>
            <a:pPr marL="1676370" lvl="2" indent="-423323">
              <a:buClr>
                <a:srgbClr val="FF0000"/>
              </a:buClr>
              <a:buSzPts val="1400"/>
              <a:buChar char="○"/>
            </a:pPr>
            <a:r>
              <a:rPr lang="en-US" sz="2000" b="1" dirty="0">
                <a:solidFill>
                  <a:srgbClr val="FF0000"/>
                </a:solidFill>
              </a:rPr>
              <a:t>Do not take anything apart until told to do so!</a:t>
            </a:r>
          </a:p>
          <a:p>
            <a:pPr marL="1676370" lvl="2" indent="-423323">
              <a:buClr>
                <a:srgbClr val="FF0000"/>
              </a:buClr>
              <a:buSzPts val="1400"/>
              <a:buChar char="○"/>
            </a:pPr>
            <a:r>
              <a:rPr lang="en-US" sz="2000" b="1" dirty="0">
                <a:solidFill>
                  <a:srgbClr val="FF0000"/>
                </a:solidFill>
              </a:rPr>
              <a:t>Do not mix up the pieces and make sure they stay with the bag they belong in.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chemeClr val="dk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chemeClr val="dk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4" name="Google Shape;134;p21">
            <a:extLst>
              <a:ext uri="{FF2B5EF4-FFF2-40B4-BE49-F238E27FC236}">
                <a16:creationId xmlns:a16="http://schemas.microsoft.com/office/drawing/2014/main" id="{4ABAA3C7-3428-4B3B-A892-81E14C5C39A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5884" y="943592"/>
            <a:ext cx="4873065" cy="369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21">
            <a:extLst>
              <a:ext uri="{FF2B5EF4-FFF2-40B4-BE49-F238E27FC236}">
                <a16:creationId xmlns:a16="http://schemas.microsoft.com/office/drawing/2014/main" id="{1027C899-1B53-40D9-8EC0-C9AF91B9E0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651" b="22383"/>
          <a:stretch/>
        </p:blipFill>
        <p:spPr>
          <a:xfrm>
            <a:off x="7360208" y="4639000"/>
            <a:ext cx="4012641" cy="221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058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0" y="-2008"/>
            <a:ext cx="12192000" cy="7636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Wednesday </a:t>
            </a:r>
            <a:r>
              <a:rPr lang="en-US" dirty="0"/>
              <a:t>9/15/2021  </a:t>
            </a:r>
            <a:endParaRPr dirty="0"/>
          </a:p>
        </p:txBody>
      </p:sp>
      <p:sp>
        <p:nvSpPr>
          <p:cNvPr id="109" name="Google Shape;109;p21"/>
          <p:cNvSpPr txBox="1"/>
          <p:nvPr/>
        </p:nvSpPr>
        <p:spPr>
          <a:xfrm>
            <a:off x="5609033" y="1613900"/>
            <a:ext cx="6036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1"/>
          <p:cNvSpPr txBox="1"/>
          <p:nvPr/>
        </p:nvSpPr>
        <p:spPr>
          <a:xfrm>
            <a:off x="1866100" y="4632367"/>
            <a:ext cx="748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B8A0F-E088-4AE0-8327-077739D6A138}"/>
              </a:ext>
            </a:extLst>
          </p:cNvPr>
          <p:cNvSpPr txBox="1"/>
          <p:nvPr/>
        </p:nvSpPr>
        <p:spPr>
          <a:xfrm>
            <a:off x="0" y="761592"/>
            <a:ext cx="6286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Steps for today……..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Finish AMP-IT-UP Lava Flow Challenge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Compare to previous histogram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Answer the challenge – Write the town hall a letter!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Lava Flow AMP IT UP Quizlet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Located in the General Channel post about quiz!!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Quiz on Friday over the lab!</a:t>
            </a:r>
          </a:p>
        </p:txBody>
      </p:sp>
      <p:pic>
        <p:nvPicPr>
          <p:cNvPr id="7" name="Picture 2" descr="A FINAL JUDGMENT IS GIVEN TO DR. HARUKO OBOKATA: MISCONDUCT OF RESEARCH! |  Dr.M on Science, Research, &amp;amp; Scientists">
            <a:extLst>
              <a:ext uri="{FF2B5EF4-FFF2-40B4-BE49-F238E27FC236}">
                <a16:creationId xmlns:a16="http://schemas.microsoft.com/office/drawing/2014/main" id="{BB9D1513-1ABC-43D6-A0B5-7FE99337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033" y="968018"/>
            <a:ext cx="5994967" cy="553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olcanoes and Lava Flows on the Big Island of Hawaii — Big Island  Helicopter Tours | Volcano Helicopter Tour">
            <a:extLst>
              <a:ext uri="{FF2B5EF4-FFF2-40B4-BE49-F238E27FC236}">
                <a16:creationId xmlns:a16="http://schemas.microsoft.com/office/drawing/2014/main" id="{05E43C3D-F5DB-4110-9F18-4A703761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62" y="3801439"/>
            <a:ext cx="4435382" cy="29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415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0" y="-2008"/>
            <a:ext cx="12192000" cy="7636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Wednesday </a:t>
            </a:r>
            <a:r>
              <a:rPr lang="en-US" dirty="0"/>
              <a:t>9/15/2021 – Period 1  </a:t>
            </a:r>
            <a:endParaRPr dirty="0"/>
          </a:p>
        </p:txBody>
      </p:sp>
      <p:sp>
        <p:nvSpPr>
          <p:cNvPr id="109" name="Google Shape;109;p21"/>
          <p:cNvSpPr txBox="1"/>
          <p:nvPr/>
        </p:nvSpPr>
        <p:spPr>
          <a:xfrm>
            <a:off x="5609033" y="1613900"/>
            <a:ext cx="6036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1"/>
          <p:cNvSpPr txBox="1"/>
          <p:nvPr/>
        </p:nvSpPr>
        <p:spPr>
          <a:xfrm>
            <a:off x="1866100" y="4632367"/>
            <a:ext cx="748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728134-7C1F-4738-A4E6-68DA77A34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00" y="828674"/>
            <a:ext cx="78105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841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0" y="-2008"/>
            <a:ext cx="12192000" cy="7636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Wednesday </a:t>
            </a:r>
            <a:r>
              <a:rPr lang="en-US" dirty="0"/>
              <a:t>9/15/2021 – Period 3 </a:t>
            </a:r>
            <a:endParaRPr dirty="0"/>
          </a:p>
        </p:txBody>
      </p:sp>
      <p:sp>
        <p:nvSpPr>
          <p:cNvPr id="109" name="Google Shape;109;p21"/>
          <p:cNvSpPr txBox="1"/>
          <p:nvPr/>
        </p:nvSpPr>
        <p:spPr>
          <a:xfrm>
            <a:off x="5609033" y="1613900"/>
            <a:ext cx="6036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1"/>
          <p:cNvSpPr txBox="1"/>
          <p:nvPr/>
        </p:nvSpPr>
        <p:spPr>
          <a:xfrm>
            <a:off x="1866100" y="4632367"/>
            <a:ext cx="748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1979C5-7C91-443B-BDD7-F3118B28D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883" y="761592"/>
            <a:ext cx="8053500" cy="60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993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0" y="-2008"/>
            <a:ext cx="12192000" cy="7636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Wednesday </a:t>
            </a:r>
            <a:r>
              <a:rPr lang="en-US" dirty="0"/>
              <a:t>9/15/2021 – Period 5 </a:t>
            </a:r>
            <a:endParaRPr dirty="0"/>
          </a:p>
        </p:txBody>
      </p:sp>
      <p:sp>
        <p:nvSpPr>
          <p:cNvPr id="109" name="Google Shape;109;p21"/>
          <p:cNvSpPr txBox="1"/>
          <p:nvPr/>
        </p:nvSpPr>
        <p:spPr>
          <a:xfrm>
            <a:off x="5609033" y="1613900"/>
            <a:ext cx="6036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1"/>
          <p:cNvSpPr txBox="1"/>
          <p:nvPr/>
        </p:nvSpPr>
        <p:spPr>
          <a:xfrm>
            <a:off x="1866100" y="4632367"/>
            <a:ext cx="748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6E7608-B787-4A11-A8E2-63F06C503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5" b="15695"/>
          <a:stretch/>
        </p:blipFill>
        <p:spPr bwMode="auto">
          <a:xfrm>
            <a:off x="708567" y="761592"/>
            <a:ext cx="10774866" cy="59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02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0" y="-2008"/>
            <a:ext cx="12192000" cy="7636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Wednesday </a:t>
            </a:r>
            <a:r>
              <a:rPr lang="en-US" dirty="0"/>
              <a:t>9/15/2021 – Period 6</a:t>
            </a:r>
            <a:endParaRPr dirty="0"/>
          </a:p>
        </p:txBody>
      </p:sp>
      <p:sp>
        <p:nvSpPr>
          <p:cNvPr id="109" name="Google Shape;109;p21"/>
          <p:cNvSpPr txBox="1"/>
          <p:nvPr/>
        </p:nvSpPr>
        <p:spPr>
          <a:xfrm>
            <a:off x="5609033" y="1613900"/>
            <a:ext cx="6036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1"/>
          <p:cNvSpPr txBox="1"/>
          <p:nvPr/>
        </p:nvSpPr>
        <p:spPr>
          <a:xfrm>
            <a:off x="1866100" y="4632367"/>
            <a:ext cx="748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9DF70E0-5146-4D06-A6F3-8504437B1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b="6250"/>
          <a:stretch/>
        </p:blipFill>
        <p:spPr bwMode="auto">
          <a:xfrm>
            <a:off x="1153355" y="913992"/>
            <a:ext cx="9514956" cy="562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702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0" y="-2008"/>
            <a:ext cx="12192000" cy="763600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Wednesday </a:t>
            </a:r>
            <a:r>
              <a:rPr lang="en-US" dirty="0"/>
              <a:t>9/15/2021 – Period 7</a:t>
            </a:r>
            <a:endParaRPr dirty="0"/>
          </a:p>
        </p:txBody>
      </p:sp>
      <p:sp>
        <p:nvSpPr>
          <p:cNvPr id="109" name="Google Shape;109;p21"/>
          <p:cNvSpPr txBox="1"/>
          <p:nvPr/>
        </p:nvSpPr>
        <p:spPr>
          <a:xfrm>
            <a:off x="5609033" y="1613900"/>
            <a:ext cx="6036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1"/>
          <p:cNvSpPr txBox="1"/>
          <p:nvPr/>
        </p:nvSpPr>
        <p:spPr>
          <a:xfrm>
            <a:off x="1866100" y="4632367"/>
            <a:ext cx="7484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D82EACD-D5E5-40F4-9750-14B78EF1F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 bwMode="auto">
          <a:xfrm>
            <a:off x="1399679" y="761592"/>
            <a:ext cx="9625907" cy="609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250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Thursday </a:t>
            </a:r>
            <a:r>
              <a:rPr lang="en-US" dirty="0"/>
              <a:t>9/16/2021 – Activator  </a:t>
            </a:r>
            <a:endParaRPr dirty="0"/>
          </a:p>
        </p:txBody>
      </p:sp>
      <p:pic>
        <p:nvPicPr>
          <p:cNvPr id="9" name="Online Media 2" title="5 Minute Timer">
            <a:hlinkClick r:id="" action="ppaction://media"/>
            <a:extLst>
              <a:ext uri="{FF2B5EF4-FFF2-40B4-BE49-F238E27FC236}">
                <a16:creationId xmlns:a16="http://schemas.microsoft.com/office/drawing/2014/main" id="{3A7CFEAE-C1DC-4F71-9F1F-67B571E513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25288" y="-16233"/>
            <a:ext cx="1357512" cy="76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1C0D4B-C127-4B92-9A80-C112AE48EF56}"/>
              </a:ext>
            </a:extLst>
          </p:cNvPr>
          <p:cNvSpPr txBox="1"/>
          <p:nvPr/>
        </p:nvSpPr>
        <p:spPr>
          <a:xfrm>
            <a:off x="9199" y="747367"/>
            <a:ext cx="11725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dk1"/>
                </a:solidFill>
              </a:rPr>
              <a:t>Directions: Get your science journal. Copy the statements and decide if they are true or false.</a:t>
            </a:r>
            <a:endParaRPr lang="en-US" sz="2000" dirty="0"/>
          </a:p>
        </p:txBody>
      </p:sp>
      <p:graphicFrame>
        <p:nvGraphicFramePr>
          <p:cNvPr id="5" name="Google Shape;175;p26">
            <a:extLst>
              <a:ext uri="{FF2B5EF4-FFF2-40B4-BE49-F238E27FC236}">
                <a16:creationId xmlns:a16="http://schemas.microsoft.com/office/drawing/2014/main" id="{A41FD92F-A506-4EFA-B07A-7075FAEDE2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3411738"/>
              </p:ext>
            </p:extLst>
          </p:nvPr>
        </p:nvGraphicFramePr>
        <p:xfrm>
          <a:off x="252937" y="1510967"/>
          <a:ext cx="7167038" cy="47080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9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2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1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True or False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Statements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6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Following a standardized procedures produces more consistent and reliable results.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When we control variables, there is a lot of variation in the procedure.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The main purpose of the lab was to model a volcano.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27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A histogram shows the frequency or number of times a specific outcome happened.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2" descr="Meme Creator - Funny when your results are Reliable and valid Meme  Generator at MemeCreator.org!">
            <a:extLst>
              <a:ext uri="{FF2B5EF4-FFF2-40B4-BE49-F238E27FC236}">
                <a16:creationId xmlns:a16="http://schemas.microsoft.com/office/drawing/2014/main" id="{350F4F8F-5A6D-4853-838A-ED2C3C8E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44" y="1272582"/>
            <a:ext cx="2443706" cy="244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ail you cannot Study you must - Yoda | Meme Generator">
            <a:extLst>
              <a:ext uri="{FF2B5EF4-FFF2-40B4-BE49-F238E27FC236}">
                <a16:creationId xmlns:a16="http://schemas.microsoft.com/office/drawing/2014/main" id="{C3CB8A0F-2E76-458D-816E-BF2E5BEC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48" y="4173548"/>
            <a:ext cx="3180951" cy="240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Thursday </a:t>
            </a:r>
            <a:r>
              <a:rPr lang="en-US" dirty="0"/>
              <a:t>9/16/2021 – Activator KEY 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1C0D4B-C127-4B92-9A80-C112AE48EF56}"/>
              </a:ext>
            </a:extLst>
          </p:cNvPr>
          <p:cNvSpPr txBox="1"/>
          <p:nvPr/>
        </p:nvSpPr>
        <p:spPr>
          <a:xfrm>
            <a:off x="9199" y="747367"/>
            <a:ext cx="11725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dk1"/>
                </a:solidFill>
              </a:rPr>
              <a:t>Directions: Get your science journal. Copy the statements and decide if they are true or false.</a:t>
            </a:r>
            <a:endParaRPr lang="en-US" sz="2000" dirty="0"/>
          </a:p>
        </p:txBody>
      </p:sp>
      <p:graphicFrame>
        <p:nvGraphicFramePr>
          <p:cNvPr id="5" name="Google Shape;175;p26">
            <a:extLst>
              <a:ext uri="{FF2B5EF4-FFF2-40B4-BE49-F238E27FC236}">
                <a16:creationId xmlns:a16="http://schemas.microsoft.com/office/drawing/2014/main" id="{A41FD92F-A506-4EFA-B07A-7075FAEDE2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3125444"/>
              </p:ext>
            </p:extLst>
          </p:nvPr>
        </p:nvGraphicFramePr>
        <p:xfrm>
          <a:off x="252937" y="1510967"/>
          <a:ext cx="6886008" cy="47080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13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2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1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True or False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Statements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6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Following a standardized procedures produces more consistent and reliable results.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When we control variables, there is a lot of variation in the procedure.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2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The main purpose of the lab was to model a volcano.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275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A histogram shows the frequency or number of times a specific outcome happened.</a:t>
                      </a:r>
                      <a:endParaRPr sz="2000" dirty="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170" name="Picture 2" descr="Meme Creator - Funny when your results are Reliable and valid Meme  Generator at MemeCreator.org!">
            <a:extLst>
              <a:ext uri="{FF2B5EF4-FFF2-40B4-BE49-F238E27FC236}">
                <a16:creationId xmlns:a16="http://schemas.microsoft.com/office/drawing/2014/main" id="{D37E7604-69EC-403D-8D1C-398BC456C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44" y="1272582"/>
            <a:ext cx="2443706" cy="244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D428CB-0E1F-41EB-9D64-E631A0A670D9}"/>
              </a:ext>
            </a:extLst>
          </p:cNvPr>
          <p:cNvSpPr txBox="1"/>
          <p:nvPr/>
        </p:nvSpPr>
        <p:spPr>
          <a:xfrm>
            <a:off x="600075" y="2371725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B5A16-169C-456F-B436-00885AFA789C}"/>
              </a:ext>
            </a:extLst>
          </p:cNvPr>
          <p:cNvSpPr txBox="1"/>
          <p:nvPr/>
        </p:nvSpPr>
        <p:spPr>
          <a:xfrm>
            <a:off x="600075" y="5277096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D3FEE3-D9D7-45BE-86B7-487A2E3EE386}"/>
              </a:ext>
            </a:extLst>
          </p:cNvPr>
          <p:cNvSpPr txBox="1"/>
          <p:nvPr/>
        </p:nvSpPr>
        <p:spPr>
          <a:xfrm>
            <a:off x="600075" y="34290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39BB4-075C-4F82-AB7A-A89B04338787}"/>
              </a:ext>
            </a:extLst>
          </p:cNvPr>
          <p:cNvSpPr txBox="1"/>
          <p:nvPr/>
        </p:nvSpPr>
        <p:spPr>
          <a:xfrm>
            <a:off x="600075" y="4255442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13" name="Picture 12" descr="Fail you cannot Study you must - Yoda | Meme Generator">
            <a:extLst>
              <a:ext uri="{FF2B5EF4-FFF2-40B4-BE49-F238E27FC236}">
                <a16:creationId xmlns:a16="http://schemas.microsoft.com/office/drawing/2014/main" id="{8BF6F885-5886-4681-9A3B-1506F028D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48" y="4173548"/>
            <a:ext cx="3180951" cy="240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2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Thursday </a:t>
            </a:r>
            <a:r>
              <a:rPr lang="en-US" dirty="0"/>
              <a:t>9/16/2021 </a:t>
            </a:r>
            <a:endParaRPr dirty="0"/>
          </a:p>
        </p:txBody>
      </p:sp>
      <p:sp>
        <p:nvSpPr>
          <p:cNvPr id="6" name="Google Shape;167;p24">
            <a:extLst>
              <a:ext uri="{FF2B5EF4-FFF2-40B4-BE49-F238E27FC236}">
                <a16:creationId xmlns:a16="http://schemas.microsoft.com/office/drawing/2014/main" id="{6042A438-D9B6-43D6-84E4-87A3E0FA7DB9}"/>
              </a:ext>
            </a:extLst>
          </p:cNvPr>
          <p:cNvSpPr txBox="1"/>
          <p:nvPr/>
        </p:nvSpPr>
        <p:spPr>
          <a:xfrm>
            <a:off x="0" y="790167"/>
            <a:ext cx="6486525" cy="43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Steps for today…..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AMP-IT-UP Lava Flow Challenge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Compare each period’s final histogram data and the different </a:t>
            </a:r>
            <a:r>
              <a:rPr lang="en-US" sz="2000" dirty="0">
                <a:hlinkClick r:id="rId3"/>
              </a:rPr>
              <a:t>standardized procedures</a:t>
            </a:r>
            <a:r>
              <a:rPr lang="en-US" sz="2000" dirty="0"/>
              <a:t> used for the lava flow 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Lava Flow AMP IT UP </a:t>
            </a:r>
            <a:r>
              <a:rPr lang="en-US" sz="2000" dirty="0">
                <a:hlinkClick r:id="rId4"/>
              </a:rPr>
              <a:t>Quizlet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Begin Lava Lamp Density reading and questions</a:t>
            </a:r>
          </a:p>
          <a:p>
            <a:endParaRPr lang="en-US" sz="2000" b="1" u="sng" dirty="0">
              <a:solidFill>
                <a:srgbClr val="FF0000"/>
              </a:solidFill>
            </a:endParaRPr>
          </a:p>
          <a:p>
            <a:r>
              <a:rPr lang="en-US" sz="2000" b="1" u="sng" dirty="0">
                <a:solidFill>
                  <a:srgbClr val="FF0000"/>
                </a:solidFill>
              </a:rPr>
              <a:t>Homework</a:t>
            </a:r>
            <a:r>
              <a:rPr lang="en-US" sz="2000" b="1" dirty="0">
                <a:solidFill>
                  <a:srgbClr val="FF0000"/>
                </a:solidFill>
              </a:rPr>
              <a:t>: Study for quiz on Friday-See post in Team’s General Channel for study resources!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chemeClr val="dk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chemeClr val="dk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6146" name="Picture 2" descr="Lava lamp - Wikipedia">
            <a:extLst>
              <a:ext uri="{FF2B5EF4-FFF2-40B4-BE49-F238E27FC236}">
                <a16:creationId xmlns:a16="http://schemas.microsoft.com/office/drawing/2014/main" id="{C89C702B-1E43-4DE7-BE31-B8EA36CD2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4068622"/>
            <a:ext cx="3924300" cy="271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What is it like to design a data science class? In particular, what was it  like to design Harvard&amp;#39;s new data science class, taught by professors Joe  Blitzstein and Hanspeter Pfister? -">
            <a:extLst>
              <a:ext uri="{FF2B5EF4-FFF2-40B4-BE49-F238E27FC236}">
                <a16:creationId xmlns:a16="http://schemas.microsoft.com/office/drawing/2014/main" id="{38381E37-7338-42E4-8DA3-643A3285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87" y="0"/>
            <a:ext cx="5472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668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Thursday </a:t>
            </a:r>
            <a:r>
              <a:rPr lang="en-US" dirty="0"/>
              <a:t>9/16/2021- Period 1 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6B1AED-E54F-4500-8715-A83FA37C5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t="12500" r="11459" b="17778"/>
          <a:stretch/>
        </p:blipFill>
        <p:spPr bwMode="auto">
          <a:xfrm>
            <a:off x="2028825" y="922762"/>
            <a:ext cx="8134350" cy="59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502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FF99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Friday </a:t>
            </a:r>
            <a:r>
              <a:rPr lang="en-US" dirty="0"/>
              <a:t>8/27/2021 - Activator </a:t>
            </a:r>
            <a:endParaRPr dirty="0"/>
          </a:p>
        </p:txBody>
      </p:sp>
      <p:pic>
        <p:nvPicPr>
          <p:cNvPr id="11" name="Online Media 2" title="5 Minute Timer">
            <a:hlinkClick r:id="" action="ppaction://media"/>
            <a:extLst>
              <a:ext uri="{FF2B5EF4-FFF2-40B4-BE49-F238E27FC236}">
                <a16:creationId xmlns:a16="http://schemas.microsoft.com/office/drawing/2014/main" id="{98DCE95B-37DE-477C-91DA-187AD6A35F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25288" y="-16233"/>
            <a:ext cx="1357512" cy="763600"/>
          </a:xfrm>
          <a:prstGeom prst="rect">
            <a:avLst/>
          </a:prstGeom>
        </p:spPr>
      </p:pic>
      <p:sp>
        <p:nvSpPr>
          <p:cNvPr id="8" name="Google Shape;157;p23">
            <a:extLst>
              <a:ext uri="{FF2B5EF4-FFF2-40B4-BE49-F238E27FC236}">
                <a16:creationId xmlns:a16="http://schemas.microsoft.com/office/drawing/2014/main" id="{A9608871-0045-45A9-B75B-BF8A2641AC33}"/>
              </a:ext>
            </a:extLst>
          </p:cNvPr>
          <p:cNvSpPr/>
          <p:nvPr/>
        </p:nvSpPr>
        <p:spPr>
          <a:xfrm>
            <a:off x="2199412" y="4665345"/>
            <a:ext cx="3489341" cy="2096229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58;p23">
            <a:extLst>
              <a:ext uri="{FF2B5EF4-FFF2-40B4-BE49-F238E27FC236}">
                <a16:creationId xmlns:a16="http://schemas.microsoft.com/office/drawing/2014/main" id="{8C306A61-9C49-4926-9EB6-F49084EC7B60}"/>
              </a:ext>
            </a:extLst>
          </p:cNvPr>
          <p:cNvSpPr txBox="1"/>
          <p:nvPr/>
        </p:nvSpPr>
        <p:spPr>
          <a:xfrm rot="21014895">
            <a:off x="2735374" y="5191658"/>
            <a:ext cx="2201695" cy="52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Science Stars in butterfly bin for drawing!!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7" name="Google Shape;127;p20">
            <a:extLst>
              <a:ext uri="{FF2B5EF4-FFF2-40B4-BE49-F238E27FC236}">
                <a16:creationId xmlns:a16="http://schemas.microsoft.com/office/drawing/2014/main" id="{9F71C538-EF14-4D6C-B01F-12CB6834576F}"/>
              </a:ext>
            </a:extLst>
          </p:cNvPr>
          <p:cNvSpPr txBox="1"/>
          <p:nvPr/>
        </p:nvSpPr>
        <p:spPr>
          <a:xfrm>
            <a:off x="0" y="647251"/>
            <a:ext cx="11643600" cy="444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400" dirty="0"/>
              <a:t>Directions: Get your science journal. Read the statement and follow the directions. </a:t>
            </a:r>
          </a:p>
          <a:p>
            <a:pPr>
              <a:lnSpc>
                <a:spcPct val="115000"/>
              </a:lnSpc>
            </a:pPr>
            <a:endParaRPr lang="en" sz="800" dirty="0"/>
          </a:p>
          <a:p>
            <a:pPr>
              <a:lnSpc>
                <a:spcPct val="115000"/>
              </a:lnSpc>
            </a:pPr>
            <a:r>
              <a:rPr lang="en" sz="2400" dirty="0"/>
              <a:t>You made a lego structure and created procedures for someone else to be able to recreate your same exact structure. Reflect on the activity by thinking about the questions below and then write a few sentences to respond in your journal. </a:t>
            </a:r>
            <a:endParaRPr sz="2400" dirty="0"/>
          </a:p>
          <a:p>
            <a:pPr>
              <a:lnSpc>
                <a:spcPct val="115000"/>
              </a:lnSpc>
              <a:spcBef>
                <a:spcPts val="2133"/>
              </a:spcBef>
            </a:pPr>
            <a:r>
              <a:rPr lang="en-US" sz="2400" dirty="0"/>
              <a:t>-What made procedures easier or harder to follow?</a:t>
            </a:r>
          </a:p>
          <a:p>
            <a:pPr>
              <a:lnSpc>
                <a:spcPct val="115000"/>
              </a:lnSpc>
              <a:spcBef>
                <a:spcPts val="2133"/>
              </a:spcBef>
            </a:pPr>
            <a:r>
              <a:rPr lang="en" sz="2400" dirty="0"/>
              <a:t>-How do you create accurate procedures?</a:t>
            </a:r>
            <a:endParaRPr sz="2400" dirty="0"/>
          </a:p>
          <a:p>
            <a:pPr>
              <a:lnSpc>
                <a:spcPct val="115000"/>
              </a:lnSpc>
              <a:spcBef>
                <a:spcPts val="2133"/>
              </a:spcBef>
            </a:pPr>
            <a:r>
              <a:rPr lang="en" sz="2400" dirty="0"/>
              <a:t>-What do “good” procedures include? </a:t>
            </a:r>
            <a:endParaRPr sz="2400" dirty="0"/>
          </a:p>
          <a:p>
            <a:pPr marL="609585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</a:pPr>
            <a:endParaRPr sz="2400" dirty="0"/>
          </a:p>
        </p:txBody>
      </p:sp>
      <p:pic>
        <p:nvPicPr>
          <p:cNvPr id="10" name="Google Shape;128;p20">
            <a:extLst>
              <a:ext uri="{FF2B5EF4-FFF2-40B4-BE49-F238E27FC236}">
                <a16:creationId xmlns:a16="http://schemas.microsoft.com/office/drawing/2014/main" id="{142EDA62-4774-4817-AE59-F03F09CF1B9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8167" y="3124865"/>
            <a:ext cx="4063800" cy="22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5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Thursday </a:t>
            </a:r>
            <a:r>
              <a:rPr lang="en-US" dirty="0"/>
              <a:t>9/16/2021- Period 3 </a:t>
            </a: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88E2690-86E6-4FFE-A528-EF68DB633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14166" r="10001" b="15278"/>
          <a:stretch/>
        </p:blipFill>
        <p:spPr bwMode="auto">
          <a:xfrm>
            <a:off x="1793307" y="833092"/>
            <a:ext cx="8605386" cy="58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901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Thursday </a:t>
            </a:r>
            <a:r>
              <a:rPr lang="en-US" dirty="0"/>
              <a:t>9/16/2021- Period 5 </a:t>
            </a:r>
            <a:endParaRPr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E3B1AF9-2A38-4A58-B36C-092A81D09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9305" r="23542" b="18333"/>
          <a:stretch/>
        </p:blipFill>
        <p:spPr bwMode="auto">
          <a:xfrm>
            <a:off x="1980875" y="854929"/>
            <a:ext cx="8248650" cy="586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35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Thursday </a:t>
            </a:r>
            <a:r>
              <a:rPr lang="en-US" dirty="0"/>
              <a:t>9/16/2021- Period 6 </a:t>
            </a:r>
            <a:endParaRPr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CD2A7BF-2E2D-45FF-A12C-2AB3F1C03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3750" r="31250" b="17361"/>
          <a:stretch/>
        </p:blipFill>
        <p:spPr bwMode="auto">
          <a:xfrm>
            <a:off x="1814187" y="747367"/>
            <a:ext cx="8582025" cy="60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787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Thursday </a:t>
            </a:r>
            <a:r>
              <a:rPr lang="en-US" dirty="0"/>
              <a:t>9/16/2021- Period 7 </a:t>
            </a:r>
            <a:endParaRPr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22974EB-D43B-4B0D-9E28-4F2E63CE8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2" t="20972" r="20625" b="13055"/>
          <a:stretch/>
        </p:blipFill>
        <p:spPr bwMode="auto">
          <a:xfrm>
            <a:off x="2233612" y="921772"/>
            <a:ext cx="7724776" cy="585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860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FF99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Friday </a:t>
            </a:r>
            <a:r>
              <a:rPr lang="en-US" dirty="0"/>
              <a:t>8/27/2021 </a:t>
            </a:r>
            <a:endParaRPr dirty="0"/>
          </a:p>
        </p:txBody>
      </p:sp>
      <p:sp>
        <p:nvSpPr>
          <p:cNvPr id="3" name="Google Shape;167;p24">
            <a:extLst>
              <a:ext uri="{FF2B5EF4-FFF2-40B4-BE49-F238E27FC236}">
                <a16:creationId xmlns:a16="http://schemas.microsoft.com/office/drawing/2014/main" id="{40AC7B9A-9E6B-4325-B33E-9917FE5466C4}"/>
              </a:ext>
            </a:extLst>
          </p:cNvPr>
          <p:cNvSpPr txBox="1"/>
          <p:nvPr/>
        </p:nvSpPr>
        <p:spPr>
          <a:xfrm>
            <a:off x="0" y="639165"/>
            <a:ext cx="5216817" cy="101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Steps for today…..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US" sz="2000" dirty="0">
                <a:solidFill>
                  <a:schemeClr val="dk1"/>
                </a:solidFill>
              </a:rPr>
              <a:t>Begin </a:t>
            </a:r>
            <a:r>
              <a:rPr lang="en-US" sz="2000" dirty="0">
                <a:solidFill>
                  <a:schemeClr val="dk1"/>
                </a:solidFill>
                <a:hlinkClick r:id="rId3"/>
              </a:rPr>
              <a:t>Lava Flow AMP-IT-UP Challenge</a:t>
            </a:r>
            <a:endParaRPr lang="en-US" sz="2000" dirty="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2000" dirty="0">
                <a:solidFill>
                  <a:schemeClr val="dk1"/>
                </a:solidFill>
              </a:rPr>
              <a:t>Model design and procedures</a:t>
            </a:r>
          </a:p>
          <a:p>
            <a:pPr marL="1371600" lvl="2" indent="-317500">
              <a:buClr>
                <a:schemeClr val="dk1"/>
              </a:buClr>
              <a:buSzPts val="1400"/>
              <a:buChar char="○"/>
            </a:pPr>
            <a:r>
              <a:rPr lang="en-US" sz="2000" dirty="0">
                <a:solidFill>
                  <a:schemeClr val="dk1"/>
                </a:solidFill>
              </a:rPr>
              <a:t>Plan your investigation </a:t>
            </a:r>
            <a:r>
              <a:rPr lang="en-US" sz="2000" b="1" dirty="0">
                <a:solidFill>
                  <a:srgbClr val="FF0000"/>
                </a:solidFill>
              </a:rPr>
              <a:t>(Don’t draw or mark materials for real today!)</a:t>
            </a:r>
          </a:p>
          <a:p>
            <a:pPr marL="1371600" lvl="2" indent="-317500">
              <a:buClr>
                <a:schemeClr val="dk1"/>
              </a:buClr>
              <a:buSzPts val="1400"/>
              <a:buChar char="○"/>
            </a:pPr>
            <a:r>
              <a:rPr lang="en-US" sz="2000" dirty="0">
                <a:solidFill>
                  <a:schemeClr val="dk1"/>
                </a:solidFill>
              </a:rPr>
              <a:t>Write out your procedures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endParaRPr lang="en-US" sz="2000" dirty="0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hlinkClick r:id="rId4"/>
              </a:rPr>
              <a:t>CNN Lava Flow Video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from reading pack</a:t>
            </a:r>
            <a:endParaRPr lang="en-US" sz="2000" dirty="0">
              <a:solidFill>
                <a:schemeClr val="dk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solidFill>
                <a:schemeClr val="dk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4" name="Google Shape;131;p21">
            <a:extLst>
              <a:ext uri="{FF2B5EF4-FFF2-40B4-BE49-F238E27FC236}">
                <a16:creationId xmlns:a16="http://schemas.microsoft.com/office/drawing/2014/main" id="{845DD487-9B68-48F5-A342-BC2FA853723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1233" y="747367"/>
            <a:ext cx="6660859" cy="611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2;p21">
            <a:extLst>
              <a:ext uri="{FF2B5EF4-FFF2-40B4-BE49-F238E27FC236}">
                <a16:creationId xmlns:a16="http://schemas.microsoft.com/office/drawing/2014/main" id="{20D31734-9E61-4335-812B-4D7D12A8B21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08" y="3741490"/>
            <a:ext cx="5240324" cy="304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4;p27">
            <a:extLst>
              <a:ext uri="{FF2B5EF4-FFF2-40B4-BE49-F238E27FC236}">
                <a16:creationId xmlns:a16="http://schemas.microsoft.com/office/drawing/2014/main" id="{869426BC-800A-4CAC-A1B8-1870234E976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01275" y="123825"/>
            <a:ext cx="1676401" cy="1255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11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FF00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/>
              <a:t>Monday 8/30/2021 - Activator </a:t>
            </a:r>
          </a:p>
        </p:txBody>
      </p:sp>
      <p:sp>
        <p:nvSpPr>
          <p:cNvPr id="2" name="Google Shape;111;p21">
            <a:extLst>
              <a:ext uri="{FF2B5EF4-FFF2-40B4-BE49-F238E27FC236}">
                <a16:creationId xmlns:a16="http://schemas.microsoft.com/office/drawing/2014/main" id="{B8E115B4-95B5-4BFF-8F5A-E48A85728DBF}"/>
              </a:ext>
            </a:extLst>
          </p:cNvPr>
          <p:cNvSpPr txBox="1"/>
          <p:nvPr/>
        </p:nvSpPr>
        <p:spPr>
          <a:xfrm>
            <a:off x="-1" y="704159"/>
            <a:ext cx="12201201" cy="4382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000" dirty="0">
                <a:solidFill>
                  <a:schemeClr val="dk1"/>
                </a:solidFill>
              </a:rPr>
              <a:t>Directions: First get your science journal. </a:t>
            </a:r>
            <a:r>
              <a:rPr lang="en-US" sz="2000" b="1" dirty="0">
                <a:solidFill>
                  <a:schemeClr val="dk1"/>
                </a:solidFill>
              </a:rPr>
              <a:t>NEXT, </a:t>
            </a:r>
            <a:r>
              <a:rPr lang="en-US" sz="2000" dirty="0">
                <a:solidFill>
                  <a:schemeClr val="dk1"/>
                </a:solidFill>
              </a:rPr>
              <a:t>r</a:t>
            </a:r>
            <a:r>
              <a:rPr lang="en-US" sz="2000" dirty="0"/>
              <a:t>eflect on and answer the following questions in your journal. You do not need to copy the questions if you answer in complete sentences! </a:t>
            </a:r>
            <a:r>
              <a:rPr lang="en-US" sz="2000" b="1" dirty="0">
                <a:solidFill>
                  <a:schemeClr val="dk1"/>
                </a:solidFill>
              </a:rPr>
              <a:t>Lastly, read back over your lab safety rules!! We are doing a lab today!!</a:t>
            </a:r>
            <a:endParaRPr lang="en-US" sz="2000" dirty="0"/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arenR"/>
            </a:pPr>
            <a:r>
              <a:rPr lang="en-US" sz="2000" dirty="0"/>
              <a:t>What is a model?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arenR"/>
            </a:pPr>
            <a:endParaRPr lang="en-US" sz="20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US" sz="2000" dirty="0"/>
              <a:t>Why do we use and create models?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endParaRPr lang="en-US" sz="20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endParaRPr lang="en-US" sz="20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US" sz="2000" dirty="0"/>
              <a:t>What are some examples of models people and scientists use?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endParaRPr lang="en-US" sz="20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endParaRPr lang="en-US" sz="20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US" sz="2000" dirty="0"/>
              <a:t>What are we working on making a model of?</a:t>
            </a:r>
          </a:p>
          <a:p>
            <a:endParaRPr lang="en-US" sz="2000" dirty="0">
              <a:solidFill>
                <a:schemeClr val="dk1"/>
              </a:solidFill>
            </a:endParaRPr>
          </a:p>
          <a:p>
            <a:endParaRPr lang="en-US" sz="2000" dirty="0">
              <a:solidFill>
                <a:schemeClr val="dk1"/>
              </a:solidFill>
            </a:endParaRPr>
          </a:p>
          <a:p>
            <a:endParaRPr lang="en-US" sz="2000" dirty="0">
              <a:solidFill>
                <a:schemeClr val="dk1"/>
              </a:solidFill>
            </a:endParaRPr>
          </a:p>
          <a:p>
            <a:endParaRPr lang="en-US" sz="2000" dirty="0">
              <a:solidFill>
                <a:schemeClr val="dk1"/>
              </a:solidFill>
            </a:endParaRPr>
          </a:p>
        </p:txBody>
      </p:sp>
      <p:pic>
        <p:nvPicPr>
          <p:cNvPr id="8" name="Online Media 2" title="5 Minute Timer">
            <a:hlinkClick r:id="" action="ppaction://media"/>
            <a:extLst>
              <a:ext uri="{FF2B5EF4-FFF2-40B4-BE49-F238E27FC236}">
                <a16:creationId xmlns:a16="http://schemas.microsoft.com/office/drawing/2014/main" id="{B6269591-5C5A-436F-B342-8EC292D971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25288" y="-16233"/>
            <a:ext cx="1357512" cy="763600"/>
          </a:xfrm>
          <a:prstGeom prst="rect">
            <a:avLst/>
          </a:prstGeom>
        </p:spPr>
      </p:pic>
      <p:pic>
        <p:nvPicPr>
          <p:cNvPr id="5" name="Google Shape;147;p22">
            <a:extLst>
              <a:ext uri="{FF2B5EF4-FFF2-40B4-BE49-F238E27FC236}">
                <a16:creationId xmlns:a16="http://schemas.microsoft.com/office/drawing/2014/main" id="{81C53AE6-9B53-4CDE-8ADF-8E7BAF3F39E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447"/>
          <a:stretch/>
        </p:blipFill>
        <p:spPr>
          <a:xfrm>
            <a:off x="7986319" y="2030137"/>
            <a:ext cx="4057960" cy="463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94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FF00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/>
              <a:t>Monday 8/30/2021 – Activator KEY </a:t>
            </a:r>
          </a:p>
        </p:txBody>
      </p:sp>
      <p:sp>
        <p:nvSpPr>
          <p:cNvPr id="5" name="Google Shape;111;p21">
            <a:extLst>
              <a:ext uri="{FF2B5EF4-FFF2-40B4-BE49-F238E27FC236}">
                <a16:creationId xmlns:a16="http://schemas.microsoft.com/office/drawing/2014/main" id="{B93876E9-DD82-4905-9BDA-4F4ED472E745}"/>
              </a:ext>
            </a:extLst>
          </p:cNvPr>
          <p:cNvSpPr txBox="1"/>
          <p:nvPr/>
        </p:nvSpPr>
        <p:spPr>
          <a:xfrm>
            <a:off x="-1" y="704160"/>
            <a:ext cx="12201201" cy="104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000">
                <a:solidFill>
                  <a:schemeClr val="dk1"/>
                </a:solidFill>
              </a:rPr>
              <a:t>Directions: First get your science journal. </a:t>
            </a:r>
            <a:r>
              <a:rPr lang="en-US" sz="2000" b="1">
                <a:solidFill>
                  <a:schemeClr val="dk1"/>
                </a:solidFill>
              </a:rPr>
              <a:t>NEXT, </a:t>
            </a:r>
            <a:r>
              <a:rPr lang="en-US" sz="2000">
                <a:solidFill>
                  <a:schemeClr val="dk1"/>
                </a:solidFill>
              </a:rPr>
              <a:t>r</a:t>
            </a:r>
            <a:r>
              <a:rPr lang="en-US" sz="2000"/>
              <a:t>eflect on and answer the following questions in your journal. You do not need to copy the questions if you answer in complete sentences! </a:t>
            </a:r>
            <a:r>
              <a:rPr lang="en-US" sz="2000" b="1">
                <a:solidFill>
                  <a:schemeClr val="dk1"/>
                </a:solidFill>
              </a:rPr>
              <a:t>Lastly, read back over your lab safety rules!! We are doing a lab today!!</a:t>
            </a:r>
            <a:endParaRPr lang="en-US" sz="2000"/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arenR"/>
            </a:pPr>
            <a:r>
              <a:rPr lang="en-US" sz="2000"/>
              <a:t>What is a model?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arenR"/>
            </a:pPr>
            <a:endParaRPr lang="en-US" sz="20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US" sz="2000"/>
              <a:t>Why do we use and create models?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endParaRPr lang="en-US" sz="20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endParaRPr lang="en-US" sz="20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US" sz="2000"/>
              <a:t>What are some examples of models people and scientists use?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endParaRPr lang="en-US" sz="20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endParaRPr lang="en-US" sz="20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-US" sz="2000"/>
              <a:t>What are we working on making a model of?</a:t>
            </a:r>
          </a:p>
          <a:p>
            <a:endParaRPr lang="en-US" sz="2000">
              <a:solidFill>
                <a:schemeClr val="dk1"/>
              </a:solidFill>
            </a:endParaRPr>
          </a:p>
          <a:p>
            <a:endParaRPr lang="en-US" sz="2000">
              <a:solidFill>
                <a:schemeClr val="dk1"/>
              </a:solidFill>
            </a:endParaRPr>
          </a:p>
          <a:p>
            <a:endParaRPr lang="en-US" sz="2000">
              <a:solidFill>
                <a:schemeClr val="dk1"/>
              </a:solidFill>
            </a:endParaRPr>
          </a:p>
          <a:p>
            <a:endParaRPr lang="en-US" sz="2000">
              <a:solidFill>
                <a:schemeClr val="dk1"/>
              </a:solidFill>
            </a:endParaRPr>
          </a:p>
        </p:txBody>
      </p:sp>
      <p:pic>
        <p:nvPicPr>
          <p:cNvPr id="6" name="Google Shape;147;p22">
            <a:extLst>
              <a:ext uri="{FF2B5EF4-FFF2-40B4-BE49-F238E27FC236}">
                <a16:creationId xmlns:a16="http://schemas.microsoft.com/office/drawing/2014/main" id="{967C6C41-9841-47E6-A10A-89F5715D29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447"/>
          <a:stretch/>
        </p:blipFill>
        <p:spPr>
          <a:xfrm>
            <a:off x="7986319" y="2030137"/>
            <a:ext cx="4057960" cy="4639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0C6F93-84F9-4B14-9615-41292F44D571}"/>
              </a:ext>
            </a:extLst>
          </p:cNvPr>
          <p:cNvSpPr txBox="1"/>
          <p:nvPr/>
        </p:nvSpPr>
        <p:spPr>
          <a:xfrm>
            <a:off x="587229" y="2361521"/>
            <a:ext cx="6023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A model is something that represents something else.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F2489-F92F-45E7-B18E-ED5FF4743A3D}"/>
              </a:ext>
            </a:extLst>
          </p:cNvPr>
          <p:cNvSpPr txBox="1"/>
          <p:nvPr/>
        </p:nvSpPr>
        <p:spPr>
          <a:xfrm>
            <a:off x="513127" y="3290337"/>
            <a:ext cx="6023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We use models to help us understand things better.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568D09-82E1-41D3-BDE9-F26C6F1A345C}"/>
              </a:ext>
            </a:extLst>
          </p:cNvPr>
          <p:cNvSpPr txBox="1"/>
          <p:nvPr/>
        </p:nvSpPr>
        <p:spPr>
          <a:xfrm>
            <a:off x="513125" y="5445954"/>
            <a:ext cx="6023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We are making a model of a volcano to test the speed of lava flow.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5B773D-E214-4C40-B9E7-BAA6073CDD0E}"/>
              </a:ext>
            </a:extLst>
          </p:cNvPr>
          <p:cNvSpPr txBox="1"/>
          <p:nvPr/>
        </p:nvSpPr>
        <p:spPr>
          <a:xfrm>
            <a:off x="513126" y="4303594"/>
            <a:ext cx="6023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Some other types of models are model roller coasters, wave machines, weather models, etc. </a:t>
            </a:r>
          </a:p>
        </p:txBody>
      </p:sp>
    </p:spTree>
    <p:extLst>
      <p:ext uri="{BB962C8B-B14F-4D97-AF65-F5344CB8AC3E}">
        <p14:creationId xmlns:p14="http://schemas.microsoft.com/office/powerpoint/2010/main" val="404375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FF00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Monday 8/30/2021 </a:t>
            </a:r>
            <a:endParaRPr dirty="0"/>
          </a:p>
        </p:txBody>
      </p:sp>
      <p:sp>
        <p:nvSpPr>
          <p:cNvPr id="2" name="Google Shape;111;p21">
            <a:extLst>
              <a:ext uri="{FF2B5EF4-FFF2-40B4-BE49-F238E27FC236}">
                <a16:creationId xmlns:a16="http://schemas.microsoft.com/office/drawing/2014/main" id="{B8E115B4-95B5-4BFF-8F5A-E48A85728DBF}"/>
              </a:ext>
            </a:extLst>
          </p:cNvPr>
          <p:cNvSpPr txBox="1"/>
          <p:nvPr/>
        </p:nvSpPr>
        <p:spPr>
          <a:xfrm>
            <a:off x="-9202" y="647554"/>
            <a:ext cx="5989834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000" dirty="0">
                <a:solidFill>
                  <a:schemeClr val="dk1"/>
                </a:solidFill>
              </a:rPr>
              <a:t>Steps for today……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US" sz="2000" dirty="0">
                <a:solidFill>
                  <a:schemeClr val="dk1"/>
                </a:solidFill>
              </a:rPr>
              <a:t>Lava Flow AMP-IT-UP Challenge</a:t>
            </a: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-US" sz="2000" dirty="0">
                <a:solidFill>
                  <a:schemeClr val="dk1"/>
                </a:solidFill>
              </a:rPr>
              <a:t>Run trials and collect data!</a:t>
            </a:r>
          </a:p>
          <a:p>
            <a:pPr marL="1828754" lvl="2" indent="-423323">
              <a:buClr>
                <a:schemeClr val="dk1"/>
              </a:buClr>
              <a:buSzPts val="1400"/>
              <a:buChar char="■"/>
            </a:pPr>
            <a:r>
              <a:rPr lang="en-US" sz="2000" dirty="0">
                <a:solidFill>
                  <a:schemeClr val="dk1"/>
                </a:solidFill>
              </a:rPr>
              <a:t>Follow your group’s procedure up to 6 times or until the </a:t>
            </a:r>
            <a:r>
              <a:rPr lang="en-US" sz="2000" dirty="0">
                <a:solidFill>
                  <a:schemeClr val="dk1"/>
                </a:solidFill>
                <a:hlinkClick r:id="rId3"/>
              </a:rPr>
              <a:t>time runs out</a:t>
            </a:r>
            <a:r>
              <a:rPr lang="en-US" sz="2000" dirty="0">
                <a:solidFill>
                  <a:schemeClr val="dk1"/>
                </a:solidFill>
              </a:rPr>
              <a:t>. Record your data!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dk1"/>
              </a:solidFill>
            </a:endParaRPr>
          </a:p>
        </p:txBody>
      </p:sp>
      <p:pic>
        <p:nvPicPr>
          <p:cNvPr id="4" name="Google Shape;167;p25">
            <a:extLst>
              <a:ext uri="{FF2B5EF4-FFF2-40B4-BE49-F238E27FC236}">
                <a16:creationId xmlns:a16="http://schemas.microsoft.com/office/drawing/2014/main" id="{04EEFF6F-4C08-4F1E-804C-03195D2ED0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8609" y="61729"/>
            <a:ext cx="5422084" cy="32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8;p25">
            <a:extLst>
              <a:ext uri="{FF2B5EF4-FFF2-40B4-BE49-F238E27FC236}">
                <a16:creationId xmlns:a16="http://schemas.microsoft.com/office/drawing/2014/main" id="{DE736F18-ED70-4400-B6AF-0A6AE3AA15E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8608" y="3429000"/>
            <a:ext cx="5422087" cy="32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9;p25">
            <a:extLst>
              <a:ext uri="{FF2B5EF4-FFF2-40B4-BE49-F238E27FC236}">
                <a16:creationId xmlns:a16="http://schemas.microsoft.com/office/drawing/2014/main" id="{49FB774D-1C04-4DE6-BEA3-D9C902E8AB5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05" y="2755546"/>
            <a:ext cx="6546796" cy="40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639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0" y="-16233"/>
            <a:ext cx="12192000" cy="763600"/>
          </a:xfrm>
          <a:prstGeom prst="rect">
            <a:avLst/>
          </a:prstGeom>
          <a:solidFill>
            <a:srgbClr val="FF00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Monday 8/30/2021 </a:t>
            </a:r>
            <a:endParaRPr dirty="0"/>
          </a:p>
        </p:txBody>
      </p:sp>
      <p:sp>
        <p:nvSpPr>
          <p:cNvPr id="79" name="Google Shape;79;p16"/>
          <p:cNvSpPr txBox="1"/>
          <p:nvPr/>
        </p:nvSpPr>
        <p:spPr>
          <a:xfrm>
            <a:off x="-9199" y="613890"/>
            <a:ext cx="6644891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dirty="0">
                <a:solidFill>
                  <a:schemeClr val="dk1"/>
                </a:solidFill>
              </a:rPr>
              <a:t>Clean Up…….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All areas need to be wiped and dried off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Trash in the trash cans or trash bags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Eye goggles </a:t>
            </a:r>
            <a:r>
              <a:rPr lang="en-US" sz="2000" dirty="0">
                <a:solidFill>
                  <a:schemeClr val="dk1"/>
                </a:solidFill>
              </a:rPr>
              <a:t>will go back in sanitizer box when I call your group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Plates rinsed and dried off</a:t>
            </a:r>
            <a:endParaRPr sz="2000" dirty="0">
              <a:solidFill>
                <a:schemeClr val="dk1"/>
              </a:solidFill>
            </a:endParaRP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" sz="2000" dirty="0">
                <a:solidFill>
                  <a:schemeClr val="dk1"/>
                </a:solidFill>
              </a:rPr>
              <a:t>If the next group can’t use it, throw it in the trash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White and clear cups rinsed and dried off</a:t>
            </a:r>
            <a:endParaRPr sz="2000" dirty="0">
              <a:solidFill>
                <a:schemeClr val="dk1"/>
              </a:solidFill>
            </a:endParaRP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" sz="2000" dirty="0">
                <a:solidFill>
                  <a:schemeClr val="dk1"/>
                </a:solidFill>
              </a:rPr>
              <a:t>If the next group can’t use it, throw it in the trash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Bins left how you found them </a:t>
            </a:r>
            <a:endParaRPr sz="2000" dirty="0">
              <a:solidFill>
                <a:schemeClr val="dk1"/>
              </a:solidFill>
            </a:endParaRP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" sz="2000" dirty="0">
                <a:solidFill>
                  <a:schemeClr val="dk1"/>
                </a:solidFill>
              </a:rPr>
              <a:t>In front of a sink with a timer, ruler, and a marker</a:t>
            </a:r>
            <a:endParaRPr sz="2000" dirty="0">
              <a:solidFill>
                <a:schemeClr val="dk1"/>
              </a:solidFill>
            </a:endParaRPr>
          </a:p>
          <a:p>
            <a:pPr marL="1219170" lvl="1" indent="-423323">
              <a:buClr>
                <a:schemeClr val="dk1"/>
              </a:buClr>
              <a:buSzPts val="1400"/>
              <a:buChar char="○"/>
            </a:pPr>
            <a:r>
              <a:rPr lang="en" sz="2000" dirty="0">
                <a:solidFill>
                  <a:schemeClr val="dk1"/>
                </a:solidFill>
              </a:rPr>
              <a:t>Clean and dried off plate, white cup, and clear cup if reusable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Soap clean and dried off sitting next to the sink</a:t>
            </a:r>
            <a:endParaRPr sz="2000" dirty="0">
              <a:solidFill>
                <a:schemeClr val="dk1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You are seated at your assigned seat when this is all done.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2333" y="3346534"/>
            <a:ext cx="5478867" cy="351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2334" y="-16234"/>
            <a:ext cx="5478865" cy="3250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2192000" cy="763600"/>
          </a:xfrm>
          <a:prstGeom prst="rect">
            <a:avLst/>
          </a:prstGeom>
          <a:solidFill>
            <a:srgbClr val="00FFFF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Tuesday </a:t>
            </a:r>
            <a:r>
              <a:rPr lang="en-US"/>
              <a:t>8/31/2021 - Activator </a:t>
            </a:r>
            <a:endParaRPr/>
          </a:p>
        </p:txBody>
      </p:sp>
      <p:pic>
        <p:nvPicPr>
          <p:cNvPr id="9" name="Online Media 2" title="5 Minute Timer">
            <a:hlinkClick r:id="" action="ppaction://media"/>
            <a:extLst>
              <a:ext uri="{FF2B5EF4-FFF2-40B4-BE49-F238E27FC236}">
                <a16:creationId xmlns:a16="http://schemas.microsoft.com/office/drawing/2014/main" id="{2A6ADB26-E0A7-478C-A10D-916A900E25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25180" y="1683829"/>
            <a:ext cx="1357512" cy="763600"/>
          </a:xfrm>
          <a:prstGeom prst="rect">
            <a:avLst/>
          </a:prstGeom>
        </p:spPr>
      </p:pic>
      <p:sp>
        <p:nvSpPr>
          <p:cNvPr id="5" name="Google Shape;63;p14">
            <a:extLst>
              <a:ext uri="{FF2B5EF4-FFF2-40B4-BE49-F238E27FC236}">
                <a16:creationId xmlns:a16="http://schemas.microsoft.com/office/drawing/2014/main" id="{F92F4891-3B8D-42F0-BF4A-12ECA341FD91}"/>
              </a:ext>
            </a:extLst>
          </p:cNvPr>
          <p:cNvSpPr txBox="1"/>
          <p:nvPr/>
        </p:nvSpPr>
        <p:spPr>
          <a:xfrm>
            <a:off x="-28062" y="713898"/>
            <a:ext cx="6942569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" sz="2000" dirty="0"/>
              <a:t>Directions: Get your journal. Copy the information in the blue boxes. Then, </a:t>
            </a:r>
            <a:r>
              <a:rPr lang="en" sz="2000" b="1" dirty="0"/>
              <a:t>MATCH </a:t>
            </a:r>
            <a:r>
              <a:rPr lang="en" sz="2000" dirty="0"/>
              <a:t>the terms to the correct definitions. </a:t>
            </a:r>
            <a:r>
              <a:rPr lang="en" sz="2000" b="1" u="sng" dirty="0"/>
              <a:t>Use the picture for help</a:t>
            </a:r>
            <a:r>
              <a:rPr lang="en" sz="2000" b="1" dirty="0"/>
              <a:t>.</a:t>
            </a:r>
            <a:endParaRPr sz="2000" b="1" dirty="0"/>
          </a:p>
        </p:txBody>
      </p:sp>
      <p:graphicFrame>
        <p:nvGraphicFramePr>
          <p:cNvPr id="6" name="Google Shape;62;p14">
            <a:extLst>
              <a:ext uri="{FF2B5EF4-FFF2-40B4-BE49-F238E27FC236}">
                <a16:creationId xmlns:a16="http://schemas.microsoft.com/office/drawing/2014/main" id="{028C254A-93F3-484F-9AF5-C0FCC8368D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770388"/>
              </p:ext>
            </p:extLst>
          </p:nvPr>
        </p:nvGraphicFramePr>
        <p:xfrm>
          <a:off x="177572" y="2636174"/>
          <a:ext cx="6437700" cy="40841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78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9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A. Model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One element that is not changed throughout an experiment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0"/>
                        <a:t>B. </a:t>
                      </a:r>
                      <a:r>
                        <a:rPr lang="en" sz="2000"/>
                        <a:t>Consistency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</a:rPr>
                        <a:t>A representation of an idea, object, or process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C. Variable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Using the same procedure repeatedly to collect data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D. Controlled Variable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Any part of of the procedure that could change</a:t>
                      </a:r>
                      <a:endParaRPr sz="2000"/>
                    </a:p>
                  </a:txBody>
                  <a:tcPr marL="121900" marR="121900" marT="121900" marB="121900"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Google Shape;64;p14">
            <a:extLst>
              <a:ext uri="{FF2B5EF4-FFF2-40B4-BE49-F238E27FC236}">
                <a16:creationId xmlns:a16="http://schemas.microsoft.com/office/drawing/2014/main" id="{C158F976-6A34-4B6D-A9D3-4B1E5465BD7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8219" y="-16233"/>
            <a:ext cx="5274581" cy="687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1842</Words>
  <Application>Microsoft Office PowerPoint</Application>
  <PresentationFormat>Widescreen</PresentationFormat>
  <Paragraphs>213</Paragraphs>
  <Slides>33</Slides>
  <Notes>33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Thursday 8/26/2021 – Activator  </vt:lpstr>
      <vt:lpstr>Thursday 8/26/2021 </vt:lpstr>
      <vt:lpstr>Friday 8/27/2021 - Activator </vt:lpstr>
      <vt:lpstr>Friday 8/27/2021 </vt:lpstr>
      <vt:lpstr>Monday 8/30/2021 - Activator </vt:lpstr>
      <vt:lpstr>Monday 8/30/2021 – Activator KEY </vt:lpstr>
      <vt:lpstr>Monday 8/30/2021 </vt:lpstr>
      <vt:lpstr>Monday 8/30/2021 </vt:lpstr>
      <vt:lpstr>Tuesday 8/31/2021 - Activator </vt:lpstr>
      <vt:lpstr>Tuesday 8/31/2021 - Activator KEY</vt:lpstr>
      <vt:lpstr>Tuesday 8/31/2021  </vt:lpstr>
      <vt:lpstr>Wednesday 9/1/2021 - Activator </vt:lpstr>
      <vt:lpstr>Wednesday 9/1/2021  </vt:lpstr>
      <vt:lpstr>Wednesday 9/1/2021  </vt:lpstr>
      <vt:lpstr>Tuesday 9/14/2021 - Activator </vt:lpstr>
      <vt:lpstr>Tuesday 9/14/2021  </vt:lpstr>
      <vt:lpstr>Tuesday 9/14/2021  </vt:lpstr>
      <vt:lpstr>Wednesday 9/15/2021 - Activator </vt:lpstr>
      <vt:lpstr>Wednesday 9/15/2021 – Activator KEY </vt:lpstr>
      <vt:lpstr>Wednesday 9/15/2021  </vt:lpstr>
      <vt:lpstr>Wednesday 9/15/2021 – Period 1  </vt:lpstr>
      <vt:lpstr>Wednesday 9/15/2021 – Period 3 </vt:lpstr>
      <vt:lpstr>Wednesday 9/15/2021 – Period 5 </vt:lpstr>
      <vt:lpstr>Wednesday 9/15/2021 – Period 6</vt:lpstr>
      <vt:lpstr>Wednesday 9/15/2021 – Period 7</vt:lpstr>
      <vt:lpstr>Thursday 9/16/2021 – Activator  </vt:lpstr>
      <vt:lpstr>Thursday 9/16/2021 – Activator KEY </vt:lpstr>
      <vt:lpstr>Thursday 9/16/2021 </vt:lpstr>
      <vt:lpstr>Thursday 9/16/2021- Period 1 </vt:lpstr>
      <vt:lpstr>Thursday 9/16/2021- Period 3 </vt:lpstr>
      <vt:lpstr>Thursday 9/16/2021- Period 5 </vt:lpstr>
      <vt:lpstr>Thursday 9/16/2021- Period 6 </vt:lpstr>
      <vt:lpstr>Thursday 9/16/2021- Period 7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Professionals in Training (aka PITs!)</dc:title>
  <dc:creator>Speaks, Liz</dc:creator>
  <cp:lastModifiedBy>Speaks, Liz</cp:lastModifiedBy>
  <cp:revision>13</cp:revision>
  <cp:lastPrinted>2021-08-31T12:41:39Z</cp:lastPrinted>
  <dcterms:created xsi:type="dcterms:W3CDTF">2020-08-18T12:09:21Z</dcterms:created>
  <dcterms:modified xsi:type="dcterms:W3CDTF">2023-04-07T19:43:50Z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iteId">
    <vt:lpwstr>0cdcb198-8169-4b70-ba9f-da7e3ba700c2</vt:lpwstr>
  </property>
  <property fmtid="{D5CDD505-2E9C-101B-9397-08002B2CF9AE}" pid="4" name="MSIP_Label_0ee3c538-ec52-435f-ae58-017644bd9513_Owner">
    <vt:lpwstr>SpeaksE@fultonschools.org</vt:lpwstr>
  </property>
  <property fmtid="{D5CDD505-2E9C-101B-9397-08002B2CF9AE}" pid="5" name="MSIP_Label_0ee3c538-ec52-435f-ae58-017644bd9513_SetDate">
    <vt:lpwstr>2020-08-18T12:57:28.8338439Z</vt:lpwstr>
  </property>
  <property fmtid="{D5CDD505-2E9C-101B-9397-08002B2CF9AE}" pid="6" name="MSIP_Label_0ee3c538-ec52-435f-ae58-017644bd9513_Name">
    <vt:lpwstr>General</vt:lpwstr>
  </property>
  <property fmtid="{D5CDD505-2E9C-101B-9397-08002B2CF9AE}" pid="7" name="MSIP_Label_0ee3c538-ec52-435f-ae58-017644bd9513_Application">
    <vt:lpwstr>Microsoft Azure Information Protection</vt:lpwstr>
  </property>
  <property fmtid="{D5CDD505-2E9C-101B-9397-08002B2CF9AE}" pid="8" name="MSIP_Label_0ee3c538-ec52-435f-ae58-017644bd9513_Extended_MSFT_Method">
    <vt:lpwstr>Automatic</vt:lpwstr>
  </property>
  <property fmtid="{D5CDD505-2E9C-101B-9397-08002B2CF9AE}" pid="9" name="Sensitivity">
    <vt:lpwstr>General</vt:lpwstr>
  </property>
</Properties>
</file>